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66"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9" autoAdjust="0"/>
    <p:restoredTop sz="94474"/>
  </p:normalViewPr>
  <p:slideViewPr>
    <p:cSldViewPr snapToGrid="0" snapToObjects="1">
      <p:cViewPr varScale="1">
        <p:scale>
          <a:sx n="69" d="100"/>
          <a:sy n="69" d="100"/>
        </p:scale>
        <p:origin x="78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218EA-FECC-C849-88F5-E44FBCC51B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F73B06-BA0A-4C4E-8936-BDB211DF31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0525E1-A066-BA4A-85B3-1255ECB5F259}"/>
              </a:ext>
            </a:extLst>
          </p:cNvPr>
          <p:cNvSpPr>
            <a:spLocks noGrp="1"/>
          </p:cNvSpPr>
          <p:nvPr>
            <p:ph type="dt" sz="half" idx="10"/>
          </p:nvPr>
        </p:nvSpPr>
        <p:spPr/>
        <p:txBody>
          <a:bodyPr/>
          <a:lstStyle/>
          <a:p>
            <a:fld id="{D63F15E4-B6E7-0E4E-9F65-EEC6A240EC7B}" type="datetimeFigureOut">
              <a:rPr lang="en-US" smtClean="0"/>
              <a:t>10/20/2019</a:t>
            </a:fld>
            <a:endParaRPr lang="en-US"/>
          </a:p>
        </p:txBody>
      </p:sp>
      <p:sp>
        <p:nvSpPr>
          <p:cNvPr id="5" name="Footer Placeholder 4">
            <a:extLst>
              <a:ext uri="{FF2B5EF4-FFF2-40B4-BE49-F238E27FC236}">
                <a16:creationId xmlns:a16="http://schemas.microsoft.com/office/drawing/2014/main" id="{2A923824-0D95-094E-9746-1994A08EFB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0E4AB-C2CF-D14D-B35E-539222011C0D}"/>
              </a:ext>
            </a:extLst>
          </p:cNvPr>
          <p:cNvSpPr>
            <a:spLocks noGrp="1"/>
          </p:cNvSpPr>
          <p:nvPr>
            <p:ph type="sldNum" sz="quarter" idx="12"/>
          </p:nvPr>
        </p:nvSpPr>
        <p:spPr/>
        <p:txBody>
          <a:bodyPr/>
          <a:lstStyle/>
          <a:p>
            <a:fld id="{E23A970B-B524-5F4A-ADB0-E866F6E5004B}" type="slidenum">
              <a:rPr lang="en-US" smtClean="0"/>
              <a:t>‹#›</a:t>
            </a:fld>
            <a:endParaRPr lang="en-US"/>
          </a:p>
        </p:txBody>
      </p:sp>
    </p:spTree>
    <p:extLst>
      <p:ext uri="{BB962C8B-B14F-4D97-AF65-F5344CB8AC3E}">
        <p14:creationId xmlns:p14="http://schemas.microsoft.com/office/powerpoint/2010/main" val="3862426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B2017-0E56-834A-AEA4-89A6402020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29D27A-EF00-974C-A6E5-147CF3D7697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519D82-186E-B142-9B73-583091B77B8A}"/>
              </a:ext>
            </a:extLst>
          </p:cNvPr>
          <p:cNvSpPr>
            <a:spLocks noGrp="1"/>
          </p:cNvSpPr>
          <p:nvPr>
            <p:ph type="dt" sz="half" idx="10"/>
          </p:nvPr>
        </p:nvSpPr>
        <p:spPr/>
        <p:txBody>
          <a:bodyPr/>
          <a:lstStyle/>
          <a:p>
            <a:fld id="{D63F15E4-B6E7-0E4E-9F65-EEC6A240EC7B}" type="datetimeFigureOut">
              <a:rPr lang="en-US" smtClean="0"/>
              <a:t>10/20/2019</a:t>
            </a:fld>
            <a:endParaRPr lang="en-US"/>
          </a:p>
        </p:txBody>
      </p:sp>
      <p:sp>
        <p:nvSpPr>
          <p:cNvPr id="5" name="Footer Placeholder 4">
            <a:extLst>
              <a:ext uri="{FF2B5EF4-FFF2-40B4-BE49-F238E27FC236}">
                <a16:creationId xmlns:a16="http://schemas.microsoft.com/office/drawing/2014/main" id="{926E39F3-27EA-374D-AAE6-D864959B4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B8677A-0C4D-EA4D-9994-9E4F9EB9F72A}"/>
              </a:ext>
            </a:extLst>
          </p:cNvPr>
          <p:cNvSpPr>
            <a:spLocks noGrp="1"/>
          </p:cNvSpPr>
          <p:nvPr>
            <p:ph type="sldNum" sz="quarter" idx="12"/>
          </p:nvPr>
        </p:nvSpPr>
        <p:spPr/>
        <p:txBody>
          <a:bodyPr/>
          <a:lstStyle/>
          <a:p>
            <a:fld id="{E23A970B-B524-5F4A-ADB0-E866F6E5004B}" type="slidenum">
              <a:rPr lang="en-US" smtClean="0"/>
              <a:t>‹#›</a:t>
            </a:fld>
            <a:endParaRPr lang="en-US"/>
          </a:p>
        </p:txBody>
      </p:sp>
    </p:spTree>
    <p:extLst>
      <p:ext uri="{BB962C8B-B14F-4D97-AF65-F5344CB8AC3E}">
        <p14:creationId xmlns:p14="http://schemas.microsoft.com/office/powerpoint/2010/main" val="806468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F2220D-D8EE-FB42-9361-34D2E33D23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3160AF-5CFC-0649-9863-EA7CFF4F17E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E39BF8-26F6-0A46-96EF-33A0691C89C2}"/>
              </a:ext>
            </a:extLst>
          </p:cNvPr>
          <p:cNvSpPr>
            <a:spLocks noGrp="1"/>
          </p:cNvSpPr>
          <p:nvPr>
            <p:ph type="dt" sz="half" idx="10"/>
          </p:nvPr>
        </p:nvSpPr>
        <p:spPr/>
        <p:txBody>
          <a:bodyPr/>
          <a:lstStyle/>
          <a:p>
            <a:fld id="{D63F15E4-B6E7-0E4E-9F65-EEC6A240EC7B}" type="datetimeFigureOut">
              <a:rPr lang="en-US" smtClean="0"/>
              <a:t>10/20/2019</a:t>
            </a:fld>
            <a:endParaRPr lang="en-US"/>
          </a:p>
        </p:txBody>
      </p:sp>
      <p:sp>
        <p:nvSpPr>
          <p:cNvPr id="5" name="Footer Placeholder 4">
            <a:extLst>
              <a:ext uri="{FF2B5EF4-FFF2-40B4-BE49-F238E27FC236}">
                <a16:creationId xmlns:a16="http://schemas.microsoft.com/office/drawing/2014/main" id="{B0D44DFD-FF8B-1F4B-9D1A-C9D4F37F3F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D50207-6F80-734E-92D4-FD0E58C69B7B}"/>
              </a:ext>
            </a:extLst>
          </p:cNvPr>
          <p:cNvSpPr>
            <a:spLocks noGrp="1"/>
          </p:cNvSpPr>
          <p:nvPr>
            <p:ph type="sldNum" sz="quarter" idx="12"/>
          </p:nvPr>
        </p:nvSpPr>
        <p:spPr/>
        <p:txBody>
          <a:bodyPr/>
          <a:lstStyle/>
          <a:p>
            <a:fld id="{E23A970B-B524-5F4A-ADB0-E866F6E5004B}" type="slidenum">
              <a:rPr lang="en-US" smtClean="0"/>
              <a:t>‹#›</a:t>
            </a:fld>
            <a:endParaRPr lang="en-US"/>
          </a:p>
        </p:txBody>
      </p:sp>
    </p:spTree>
    <p:extLst>
      <p:ext uri="{BB962C8B-B14F-4D97-AF65-F5344CB8AC3E}">
        <p14:creationId xmlns:p14="http://schemas.microsoft.com/office/powerpoint/2010/main" val="956857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3D71C-4CAA-914F-8232-914EA65123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AF80F5-CA4F-6A4C-BB2C-01FC5249E77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80EBCA-7B38-3E43-AB64-B7A3BAA3335C}"/>
              </a:ext>
            </a:extLst>
          </p:cNvPr>
          <p:cNvSpPr>
            <a:spLocks noGrp="1"/>
          </p:cNvSpPr>
          <p:nvPr>
            <p:ph type="dt" sz="half" idx="10"/>
          </p:nvPr>
        </p:nvSpPr>
        <p:spPr/>
        <p:txBody>
          <a:bodyPr/>
          <a:lstStyle/>
          <a:p>
            <a:fld id="{D63F15E4-B6E7-0E4E-9F65-EEC6A240EC7B}" type="datetimeFigureOut">
              <a:rPr lang="en-US" smtClean="0"/>
              <a:t>10/20/2019</a:t>
            </a:fld>
            <a:endParaRPr lang="en-US"/>
          </a:p>
        </p:txBody>
      </p:sp>
      <p:sp>
        <p:nvSpPr>
          <p:cNvPr id="5" name="Footer Placeholder 4">
            <a:extLst>
              <a:ext uri="{FF2B5EF4-FFF2-40B4-BE49-F238E27FC236}">
                <a16:creationId xmlns:a16="http://schemas.microsoft.com/office/drawing/2014/main" id="{6D6F4CF3-9908-564F-913D-5CDF51A9EF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D6103-1AC2-8144-8FF4-E7D9530FB1F3}"/>
              </a:ext>
            </a:extLst>
          </p:cNvPr>
          <p:cNvSpPr>
            <a:spLocks noGrp="1"/>
          </p:cNvSpPr>
          <p:nvPr>
            <p:ph type="sldNum" sz="quarter" idx="12"/>
          </p:nvPr>
        </p:nvSpPr>
        <p:spPr/>
        <p:txBody>
          <a:bodyPr/>
          <a:lstStyle/>
          <a:p>
            <a:fld id="{E23A970B-B524-5F4A-ADB0-E866F6E5004B}" type="slidenum">
              <a:rPr lang="en-US" smtClean="0"/>
              <a:t>‹#›</a:t>
            </a:fld>
            <a:endParaRPr lang="en-US"/>
          </a:p>
        </p:txBody>
      </p:sp>
    </p:spTree>
    <p:extLst>
      <p:ext uri="{BB962C8B-B14F-4D97-AF65-F5344CB8AC3E}">
        <p14:creationId xmlns:p14="http://schemas.microsoft.com/office/powerpoint/2010/main" val="536212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D8338-38FA-F949-8A14-1F5796BA2E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9ABDB5-E27A-F141-BDD5-14982370EA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7432B1F-A54D-E049-BF48-C50D554DA6A2}"/>
              </a:ext>
            </a:extLst>
          </p:cNvPr>
          <p:cNvSpPr>
            <a:spLocks noGrp="1"/>
          </p:cNvSpPr>
          <p:nvPr>
            <p:ph type="dt" sz="half" idx="10"/>
          </p:nvPr>
        </p:nvSpPr>
        <p:spPr/>
        <p:txBody>
          <a:bodyPr/>
          <a:lstStyle/>
          <a:p>
            <a:fld id="{D63F15E4-B6E7-0E4E-9F65-EEC6A240EC7B}" type="datetimeFigureOut">
              <a:rPr lang="en-US" smtClean="0"/>
              <a:t>10/20/2019</a:t>
            </a:fld>
            <a:endParaRPr lang="en-US"/>
          </a:p>
        </p:txBody>
      </p:sp>
      <p:sp>
        <p:nvSpPr>
          <p:cNvPr id="5" name="Footer Placeholder 4">
            <a:extLst>
              <a:ext uri="{FF2B5EF4-FFF2-40B4-BE49-F238E27FC236}">
                <a16:creationId xmlns:a16="http://schemas.microsoft.com/office/drawing/2014/main" id="{46402ED8-4F7E-AF4A-B69D-DB5D604FE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219E9-7EC5-B943-A5C1-200DF27FC608}"/>
              </a:ext>
            </a:extLst>
          </p:cNvPr>
          <p:cNvSpPr>
            <a:spLocks noGrp="1"/>
          </p:cNvSpPr>
          <p:nvPr>
            <p:ph type="sldNum" sz="quarter" idx="12"/>
          </p:nvPr>
        </p:nvSpPr>
        <p:spPr/>
        <p:txBody>
          <a:bodyPr/>
          <a:lstStyle/>
          <a:p>
            <a:fld id="{E23A970B-B524-5F4A-ADB0-E866F6E5004B}" type="slidenum">
              <a:rPr lang="en-US" smtClean="0"/>
              <a:t>‹#›</a:t>
            </a:fld>
            <a:endParaRPr lang="en-US"/>
          </a:p>
        </p:txBody>
      </p:sp>
    </p:spTree>
    <p:extLst>
      <p:ext uri="{BB962C8B-B14F-4D97-AF65-F5344CB8AC3E}">
        <p14:creationId xmlns:p14="http://schemas.microsoft.com/office/powerpoint/2010/main" val="3972412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C4C7-65A7-664B-A9ED-0BFF46EA01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5BE927-D681-4745-BF11-3D1E45FB482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94CF7F-282A-334C-B38E-7859B03A978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BA6741-2769-B847-9D39-539E03DF4F81}"/>
              </a:ext>
            </a:extLst>
          </p:cNvPr>
          <p:cNvSpPr>
            <a:spLocks noGrp="1"/>
          </p:cNvSpPr>
          <p:nvPr>
            <p:ph type="dt" sz="half" idx="10"/>
          </p:nvPr>
        </p:nvSpPr>
        <p:spPr/>
        <p:txBody>
          <a:bodyPr/>
          <a:lstStyle/>
          <a:p>
            <a:fld id="{D63F15E4-B6E7-0E4E-9F65-EEC6A240EC7B}" type="datetimeFigureOut">
              <a:rPr lang="en-US" smtClean="0"/>
              <a:t>10/20/2019</a:t>
            </a:fld>
            <a:endParaRPr lang="en-US"/>
          </a:p>
        </p:txBody>
      </p:sp>
      <p:sp>
        <p:nvSpPr>
          <p:cNvPr id="6" name="Footer Placeholder 5">
            <a:extLst>
              <a:ext uri="{FF2B5EF4-FFF2-40B4-BE49-F238E27FC236}">
                <a16:creationId xmlns:a16="http://schemas.microsoft.com/office/drawing/2014/main" id="{3E18D83F-F06E-5A4E-8C1F-3C9264F051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E49D29-89D9-0A4C-BF66-9FF1281D961F}"/>
              </a:ext>
            </a:extLst>
          </p:cNvPr>
          <p:cNvSpPr>
            <a:spLocks noGrp="1"/>
          </p:cNvSpPr>
          <p:nvPr>
            <p:ph type="sldNum" sz="quarter" idx="12"/>
          </p:nvPr>
        </p:nvSpPr>
        <p:spPr/>
        <p:txBody>
          <a:bodyPr/>
          <a:lstStyle/>
          <a:p>
            <a:fld id="{E23A970B-B524-5F4A-ADB0-E866F6E5004B}" type="slidenum">
              <a:rPr lang="en-US" smtClean="0"/>
              <a:t>‹#›</a:t>
            </a:fld>
            <a:endParaRPr lang="en-US"/>
          </a:p>
        </p:txBody>
      </p:sp>
    </p:spTree>
    <p:extLst>
      <p:ext uri="{BB962C8B-B14F-4D97-AF65-F5344CB8AC3E}">
        <p14:creationId xmlns:p14="http://schemas.microsoft.com/office/powerpoint/2010/main" val="409369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B9F27-4387-6B4F-AC1D-4DD08B0764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B7FEE3-9612-564B-8FD2-AB71C20882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9BF2AE7-6E37-354E-A9C1-CAC677C0E40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F2708B-8584-4241-871E-0662F831D7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0D8529-E0C6-2A44-B4BD-8F2C1A53598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8D8B66-4840-DE45-8648-9E1C0863D4E1}"/>
              </a:ext>
            </a:extLst>
          </p:cNvPr>
          <p:cNvSpPr>
            <a:spLocks noGrp="1"/>
          </p:cNvSpPr>
          <p:nvPr>
            <p:ph type="dt" sz="half" idx="10"/>
          </p:nvPr>
        </p:nvSpPr>
        <p:spPr/>
        <p:txBody>
          <a:bodyPr/>
          <a:lstStyle/>
          <a:p>
            <a:fld id="{D63F15E4-B6E7-0E4E-9F65-EEC6A240EC7B}" type="datetimeFigureOut">
              <a:rPr lang="en-US" smtClean="0"/>
              <a:t>10/20/2019</a:t>
            </a:fld>
            <a:endParaRPr lang="en-US"/>
          </a:p>
        </p:txBody>
      </p:sp>
      <p:sp>
        <p:nvSpPr>
          <p:cNvPr id="8" name="Footer Placeholder 7">
            <a:extLst>
              <a:ext uri="{FF2B5EF4-FFF2-40B4-BE49-F238E27FC236}">
                <a16:creationId xmlns:a16="http://schemas.microsoft.com/office/drawing/2014/main" id="{E3860071-E874-A646-A22A-8627D591D6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D735CF-5B31-AE4C-805A-2C6E9F1B1A13}"/>
              </a:ext>
            </a:extLst>
          </p:cNvPr>
          <p:cNvSpPr>
            <a:spLocks noGrp="1"/>
          </p:cNvSpPr>
          <p:nvPr>
            <p:ph type="sldNum" sz="quarter" idx="12"/>
          </p:nvPr>
        </p:nvSpPr>
        <p:spPr/>
        <p:txBody>
          <a:bodyPr/>
          <a:lstStyle/>
          <a:p>
            <a:fld id="{E23A970B-B524-5F4A-ADB0-E866F6E5004B}" type="slidenum">
              <a:rPr lang="en-US" smtClean="0"/>
              <a:t>‹#›</a:t>
            </a:fld>
            <a:endParaRPr lang="en-US"/>
          </a:p>
        </p:txBody>
      </p:sp>
    </p:spTree>
    <p:extLst>
      <p:ext uri="{BB962C8B-B14F-4D97-AF65-F5344CB8AC3E}">
        <p14:creationId xmlns:p14="http://schemas.microsoft.com/office/powerpoint/2010/main" val="4140429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6552-C88A-B845-BF17-E36D084413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674ED5-C0ED-074E-AE1D-D6C0E3B9103A}"/>
              </a:ext>
            </a:extLst>
          </p:cNvPr>
          <p:cNvSpPr>
            <a:spLocks noGrp="1"/>
          </p:cNvSpPr>
          <p:nvPr>
            <p:ph type="dt" sz="half" idx="10"/>
          </p:nvPr>
        </p:nvSpPr>
        <p:spPr/>
        <p:txBody>
          <a:bodyPr/>
          <a:lstStyle/>
          <a:p>
            <a:fld id="{D63F15E4-B6E7-0E4E-9F65-EEC6A240EC7B}" type="datetimeFigureOut">
              <a:rPr lang="en-US" smtClean="0"/>
              <a:t>10/20/2019</a:t>
            </a:fld>
            <a:endParaRPr lang="en-US"/>
          </a:p>
        </p:txBody>
      </p:sp>
      <p:sp>
        <p:nvSpPr>
          <p:cNvPr id="4" name="Footer Placeholder 3">
            <a:extLst>
              <a:ext uri="{FF2B5EF4-FFF2-40B4-BE49-F238E27FC236}">
                <a16:creationId xmlns:a16="http://schemas.microsoft.com/office/drawing/2014/main" id="{49649405-0CFE-994C-BB75-A945520B43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5E3184-3DFF-8348-8E2E-D21AAC06FF5B}"/>
              </a:ext>
            </a:extLst>
          </p:cNvPr>
          <p:cNvSpPr>
            <a:spLocks noGrp="1"/>
          </p:cNvSpPr>
          <p:nvPr>
            <p:ph type="sldNum" sz="quarter" idx="12"/>
          </p:nvPr>
        </p:nvSpPr>
        <p:spPr/>
        <p:txBody>
          <a:bodyPr/>
          <a:lstStyle/>
          <a:p>
            <a:fld id="{E23A970B-B524-5F4A-ADB0-E866F6E5004B}" type="slidenum">
              <a:rPr lang="en-US" smtClean="0"/>
              <a:t>‹#›</a:t>
            </a:fld>
            <a:endParaRPr lang="en-US"/>
          </a:p>
        </p:txBody>
      </p:sp>
    </p:spTree>
    <p:extLst>
      <p:ext uri="{BB962C8B-B14F-4D97-AF65-F5344CB8AC3E}">
        <p14:creationId xmlns:p14="http://schemas.microsoft.com/office/powerpoint/2010/main" val="2357448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314E91-BE34-0646-AF64-1423AB25C85A}"/>
              </a:ext>
            </a:extLst>
          </p:cNvPr>
          <p:cNvSpPr>
            <a:spLocks noGrp="1"/>
          </p:cNvSpPr>
          <p:nvPr>
            <p:ph type="dt" sz="half" idx="10"/>
          </p:nvPr>
        </p:nvSpPr>
        <p:spPr/>
        <p:txBody>
          <a:bodyPr/>
          <a:lstStyle/>
          <a:p>
            <a:fld id="{D63F15E4-B6E7-0E4E-9F65-EEC6A240EC7B}" type="datetimeFigureOut">
              <a:rPr lang="en-US" smtClean="0"/>
              <a:t>10/20/2019</a:t>
            </a:fld>
            <a:endParaRPr lang="en-US"/>
          </a:p>
        </p:txBody>
      </p:sp>
      <p:sp>
        <p:nvSpPr>
          <p:cNvPr id="3" name="Footer Placeholder 2">
            <a:extLst>
              <a:ext uri="{FF2B5EF4-FFF2-40B4-BE49-F238E27FC236}">
                <a16:creationId xmlns:a16="http://schemas.microsoft.com/office/drawing/2014/main" id="{35BED825-9013-FD44-85A2-504FDDDBD3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978269-5ABD-314F-ADD4-65CFCCA4E1BF}"/>
              </a:ext>
            </a:extLst>
          </p:cNvPr>
          <p:cNvSpPr>
            <a:spLocks noGrp="1"/>
          </p:cNvSpPr>
          <p:nvPr>
            <p:ph type="sldNum" sz="quarter" idx="12"/>
          </p:nvPr>
        </p:nvSpPr>
        <p:spPr/>
        <p:txBody>
          <a:bodyPr/>
          <a:lstStyle/>
          <a:p>
            <a:fld id="{E23A970B-B524-5F4A-ADB0-E866F6E5004B}" type="slidenum">
              <a:rPr lang="en-US" smtClean="0"/>
              <a:t>‹#›</a:t>
            </a:fld>
            <a:endParaRPr lang="en-US"/>
          </a:p>
        </p:txBody>
      </p:sp>
    </p:spTree>
    <p:extLst>
      <p:ext uri="{BB962C8B-B14F-4D97-AF65-F5344CB8AC3E}">
        <p14:creationId xmlns:p14="http://schemas.microsoft.com/office/powerpoint/2010/main" val="886432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0E65-1959-C64E-A2BB-5575C9DA88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7647E5-5B34-A341-AA04-99BAD47510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038BF9-4440-134C-B4E5-B4B0D26859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6E945C-9F4B-F94C-9E00-AF1A7FBFF9B7}"/>
              </a:ext>
            </a:extLst>
          </p:cNvPr>
          <p:cNvSpPr>
            <a:spLocks noGrp="1"/>
          </p:cNvSpPr>
          <p:nvPr>
            <p:ph type="dt" sz="half" idx="10"/>
          </p:nvPr>
        </p:nvSpPr>
        <p:spPr/>
        <p:txBody>
          <a:bodyPr/>
          <a:lstStyle/>
          <a:p>
            <a:fld id="{D63F15E4-B6E7-0E4E-9F65-EEC6A240EC7B}" type="datetimeFigureOut">
              <a:rPr lang="en-US" smtClean="0"/>
              <a:t>10/20/2019</a:t>
            </a:fld>
            <a:endParaRPr lang="en-US"/>
          </a:p>
        </p:txBody>
      </p:sp>
      <p:sp>
        <p:nvSpPr>
          <p:cNvPr id="6" name="Footer Placeholder 5">
            <a:extLst>
              <a:ext uri="{FF2B5EF4-FFF2-40B4-BE49-F238E27FC236}">
                <a16:creationId xmlns:a16="http://schemas.microsoft.com/office/drawing/2014/main" id="{0E58F836-DB2A-E746-AF59-03955C383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0C72C2-AA4E-184A-8951-92D9F1642690}"/>
              </a:ext>
            </a:extLst>
          </p:cNvPr>
          <p:cNvSpPr>
            <a:spLocks noGrp="1"/>
          </p:cNvSpPr>
          <p:nvPr>
            <p:ph type="sldNum" sz="quarter" idx="12"/>
          </p:nvPr>
        </p:nvSpPr>
        <p:spPr/>
        <p:txBody>
          <a:bodyPr/>
          <a:lstStyle/>
          <a:p>
            <a:fld id="{E23A970B-B524-5F4A-ADB0-E866F6E5004B}" type="slidenum">
              <a:rPr lang="en-US" smtClean="0"/>
              <a:t>‹#›</a:t>
            </a:fld>
            <a:endParaRPr lang="en-US"/>
          </a:p>
        </p:txBody>
      </p:sp>
    </p:spTree>
    <p:extLst>
      <p:ext uri="{BB962C8B-B14F-4D97-AF65-F5344CB8AC3E}">
        <p14:creationId xmlns:p14="http://schemas.microsoft.com/office/powerpoint/2010/main" val="4065814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AC1D0-E73A-DF4C-A35A-4335C29E91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E18640-4E93-0944-8CDA-E680EC48D1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E0F7B6-8AD9-E346-923B-F479D1F4EC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547516-F3EE-F24A-85BB-4572A5520805}"/>
              </a:ext>
            </a:extLst>
          </p:cNvPr>
          <p:cNvSpPr>
            <a:spLocks noGrp="1"/>
          </p:cNvSpPr>
          <p:nvPr>
            <p:ph type="dt" sz="half" idx="10"/>
          </p:nvPr>
        </p:nvSpPr>
        <p:spPr/>
        <p:txBody>
          <a:bodyPr/>
          <a:lstStyle/>
          <a:p>
            <a:fld id="{D63F15E4-B6E7-0E4E-9F65-EEC6A240EC7B}" type="datetimeFigureOut">
              <a:rPr lang="en-US" smtClean="0"/>
              <a:t>10/20/2019</a:t>
            </a:fld>
            <a:endParaRPr lang="en-US"/>
          </a:p>
        </p:txBody>
      </p:sp>
      <p:sp>
        <p:nvSpPr>
          <p:cNvPr id="6" name="Footer Placeholder 5">
            <a:extLst>
              <a:ext uri="{FF2B5EF4-FFF2-40B4-BE49-F238E27FC236}">
                <a16:creationId xmlns:a16="http://schemas.microsoft.com/office/drawing/2014/main" id="{74309B04-BECA-9D4D-AEC5-EC7A357F5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7E3AB4-2626-DC45-8D3E-BA297431427C}"/>
              </a:ext>
            </a:extLst>
          </p:cNvPr>
          <p:cNvSpPr>
            <a:spLocks noGrp="1"/>
          </p:cNvSpPr>
          <p:nvPr>
            <p:ph type="sldNum" sz="quarter" idx="12"/>
          </p:nvPr>
        </p:nvSpPr>
        <p:spPr/>
        <p:txBody>
          <a:bodyPr/>
          <a:lstStyle/>
          <a:p>
            <a:fld id="{E23A970B-B524-5F4A-ADB0-E866F6E5004B}" type="slidenum">
              <a:rPr lang="en-US" smtClean="0"/>
              <a:t>‹#›</a:t>
            </a:fld>
            <a:endParaRPr lang="en-US"/>
          </a:p>
        </p:txBody>
      </p:sp>
    </p:spTree>
    <p:extLst>
      <p:ext uri="{BB962C8B-B14F-4D97-AF65-F5344CB8AC3E}">
        <p14:creationId xmlns:p14="http://schemas.microsoft.com/office/powerpoint/2010/main" val="252568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A8C8F7-2A4F-C141-82FF-A41B9DCAE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B009BC-A674-774C-868D-C86C759064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CD8BDA-A3E6-2B48-9ACE-BE6A25FB03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3F15E4-B6E7-0E4E-9F65-EEC6A240EC7B}" type="datetimeFigureOut">
              <a:rPr lang="en-US" smtClean="0"/>
              <a:t>10/20/2019</a:t>
            </a:fld>
            <a:endParaRPr lang="en-US"/>
          </a:p>
        </p:txBody>
      </p:sp>
      <p:sp>
        <p:nvSpPr>
          <p:cNvPr id="5" name="Footer Placeholder 4">
            <a:extLst>
              <a:ext uri="{FF2B5EF4-FFF2-40B4-BE49-F238E27FC236}">
                <a16:creationId xmlns:a16="http://schemas.microsoft.com/office/drawing/2014/main" id="{DE1C567B-FC48-6444-843F-2262E956EF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1CADDD-0D91-5A44-BBA0-A8B31B393F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3A970B-B524-5F4A-ADB0-E866F6E5004B}" type="slidenum">
              <a:rPr lang="en-US" smtClean="0"/>
              <a:t>‹#›</a:t>
            </a:fld>
            <a:endParaRPr lang="en-US"/>
          </a:p>
        </p:txBody>
      </p:sp>
    </p:spTree>
    <p:extLst>
      <p:ext uri="{BB962C8B-B14F-4D97-AF65-F5344CB8AC3E}">
        <p14:creationId xmlns:p14="http://schemas.microsoft.com/office/powerpoint/2010/main" val="1871198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en.wikipedia.org/wiki/Radial_basis_function_network"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hyperlink" Target="https://mccormickml.com/2013/08/15/radial-basis-function-network-rbfn-tutorial/" TargetMode="Externa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23CE-D1EF-754A-A318-37B82B10528B}"/>
              </a:ext>
            </a:extLst>
          </p:cNvPr>
          <p:cNvSpPr>
            <a:spLocks noGrp="1"/>
          </p:cNvSpPr>
          <p:nvPr>
            <p:ph type="ctrTitle"/>
          </p:nvPr>
        </p:nvSpPr>
        <p:spPr/>
        <p:txBody>
          <a:bodyPr/>
          <a:lstStyle/>
          <a:p>
            <a:r>
              <a:rPr lang="en-US" dirty="0"/>
              <a:t>CS405/505</a:t>
            </a:r>
            <a:br>
              <a:rPr lang="en-US" dirty="0"/>
            </a:br>
            <a:r>
              <a:rPr lang="en-US" dirty="0"/>
              <a:t>Data Mining</a:t>
            </a:r>
          </a:p>
        </p:txBody>
      </p:sp>
      <p:sp>
        <p:nvSpPr>
          <p:cNvPr id="3" name="Subtitle 2">
            <a:extLst>
              <a:ext uri="{FF2B5EF4-FFF2-40B4-BE49-F238E27FC236}">
                <a16:creationId xmlns:a16="http://schemas.microsoft.com/office/drawing/2014/main" id="{B01C9EE4-04DC-D246-80F5-9424E2CE246E}"/>
              </a:ext>
            </a:extLst>
          </p:cNvPr>
          <p:cNvSpPr>
            <a:spLocks noGrp="1"/>
          </p:cNvSpPr>
          <p:nvPr>
            <p:ph type="subTitle" idx="1"/>
          </p:nvPr>
        </p:nvSpPr>
        <p:spPr/>
        <p:txBody>
          <a:bodyPr/>
          <a:lstStyle/>
          <a:p>
            <a:r>
              <a:rPr lang="en-US" dirty="0"/>
              <a:t>Lecture 19</a:t>
            </a:r>
          </a:p>
        </p:txBody>
      </p:sp>
    </p:spTree>
    <p:extLst>
      <p:ext uri="{BB962C8B-B14F-4D97-AF65-F5344CB8AC3E}">
        <p14:creationId xmlns:p14="http://schemas.microsoft.com/office/powerpoint/2010/main" val="24551045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2192000" cy="775306"/>
          </a:xfrm>
        </p:spPr>
        <p:txBody>
          <a:bodyPr/>
          <a:lstStyle/>
          <a:p>
            <a:r>
              <a:rPr lang="en-US" dirty="0"/>
              <a:t>Backpropagation – loss function &amp; gradient descent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2063587"/>
              </a:xfrm>
            </p:spPr>
            <p:txBody>
              <a:bodyPr/>
              <a:lstStyle/>
              <a:p>
                <a:r>
                  <a:rPr lang="en-US" dirty="0" smtClean="0"/>
                  <a:t>Example loss </a:t>
                </a:r>
                <a:r>
                  <a:rPr lang="en-US" dirty="0"/>
                  <a:t>function of form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r>
                      <a:rPr lang="en-US" b="0" i="1" smtClean="0">
                        <a:latin typeface="Cambria Math" panose="02040503050406030204" pitchFamily="18" charset="0"/>
                      </a:rPr>
                      <m:t>+1 </m:t>
                    </m:r>
                  </m:oMath>
                </a14:m>
                <a:endParaRPr lang="en-US" dirty="0"/>
              </a:p>
              <a:p>
                <a:r>
                  <a:rPr lang="en-US" dirty="0"/>
                  <a:t>Assume learning rate is 0.1 and current value of </a:t>
                </a:r>
                <a14:m>
                  <m:oMath xmlns:m="http://schemas.openxmlformats.org/officeDocument/2006/math">
                    <m:r>
                      <a:rPr lang="en-US" b="0" i="1" smtClean="0">
                        <a:latin typeface="Cambria Math" panose="02040503050406030204" pitchFamily="18" charset="0"/>
                      </a:rPr>
                      <m:t>𝑤</m:t>
                    </m:r>
                  </m:oMath>
                </a14:m>
                <a:r>
                  <a:rPr lang="en-US" dirty="0"/>
                  <a:t> is 4. derivative is 8 at this point</a:t>
                </a:r>
              </a:p>
              <a:p>
                <a14:m>
                  <m:oMath xmlns:m="http://schemas.openxmlformats.org/officeDocument/2006/math">
                    <m:r>
                      <a:rPr lang="en-US" b="0" i="1" smtClean="0">
                        <a:latin typeface="Cambria Math" panose="02040503050406030204" pitchFamily="18" charset="0"/>
                      </a:rPr>
                      <m:t>4−8</m:t>
                    </m:r>
                    <m:r>
                      <a:rPr lang="en-US" b="0" i="1" smtClean="0">
                        <a:latin typeface="Cambria Math" panose="02040503050406030204" pitchFamily="18" charset="0"/>
                        <a:ea typeface="Cambria Math" panose="02040503050406030204" pitchFamily="18" charset="0"/>
                      </a:rPr>
                      <m:t>∙0.1=3.2</m:t>
                    </m:r>
                  </m:oMath>
                </a14:m>
                <a:r>
                  <a:rPr lang="en-US" dirty="0"/>
                  <a:t> which is new value of </a:t>
                </a:r>
                <a14:m>
                  <m:oMath xmlns:m="http://schemas.openxmlformats.org/officeDocument/2006/math">
                    <m:r>
                      <a:rPr lang="en-US" b="0" i="1" smtClean="0">
                        <a:latin typeface="Cambria Math" panose="02040503050406030204" pitchFamily="18" charset="0"/>
                      </a:rPr>
                      <m:t>𝑤</m:t>
                    </m:r>
                  </m:oMath>
                </a14:m>
                <a:endParaRPr lang="en-US" dirty="0"/>
              </a:p>
              <a:p>
                <a:r>
                  <a:rPr lang="en-US" dirty="0"/>
                  <a:t>Repeating, we get 2.56, 2.048, etc. (values of crosses in chart below)</a:t>
                </a:r>
              </a:p>
            </p:txBody>
          </p:sp>
        </mc:Choice>
        <mc:Fallback>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0" y="775306"/>
                <a:ext cx="12192000" cy="2063587"/>
              </a:xfrm>
              <a:blipFill>
                <a:blip r:embed="rId2"/>
                <a:stretch>
                  <a:fillRect l="-900" t="-4720" r="-750" b="-5605"/>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EC244753-FAF7-2049-B53B-67611F85C370}"/>
              </a:ext>
            </a:extLst>
          </p:cNvPr>
          <p:cNvPicPr>
            <a:picLocks noChangeAspect="1"/>
          </p:cNvPicPr>
          <p:nvPr/>
        </p:nvPicPr>
        <p:blipFill>
          <a:blip r:embed="rId3"/>
          <a:stretch>
            <a:fillRect/>
          </a:stretch>
        </p:blipFill>
        <p:spPr>
          <a:xfrm>
            <a:off x="5422605" y="3003846"/>
            <a:ext cx="6104537" cy="3854154"/>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4D62A2B-10D9-5C4A-A0B3-B83E51BB5BD3}"/>
                  </a:ext>
                </a:extLst>
              </p:cNvPr>
              <p:cNvSpPr txBox="1">
                <a:spLocks/>
              </p:cNvSpPr>
              <p:nvPr/>
            </p:nvSpPr>
            <p:spPr>
              <a:xfrm>
                <a:off x="0" y="2876250"/>
                <a:ext cx="5847907" cy="39817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Process stops when change in </a:t>
                </a:r>
                <a14:m>
                  <m:oMath xmlns:m="http://schemas.openxmlformats.org/officeDocument/2006/math">
                    <m:r>
                      <a:rPr lang="en-US" b="0" i="1" smtClean="0">
                        <a:latin typeface="Cambria Math" panose="02040503050406030204" pitchFamily="18" charset="0"/>
                      </a:rPr>
                      <m:t>𝑤</m:t>
                    </m:r>
                  </m:oMath>
                </a14:m>
                <a:r>
                  <a:rPr lang="en-US" dirty="0"/>
                  <a:t> gets to be below a certain threshold</a:t>
                </a:r>
              </a:p>
              <a:p>
                <a:r>
                  <a:rPr lang="en-US" dirty="0"/>
                  <a:t>Learning rate determines step size and how quickly algorithm converges</a:t>
                </a:r>
              </a:p>
              <a:p>
                <a:r>
                  <a:rPr lang="en-US" dirty="0"/>
                  <a:t>Important to choose learning rate well:</a:t>
                </a:r>
              </a:p>
              <a:p>
                <a:pPr lvl="1"/>
                <a:r>
                  <a:rPr lang="en-US" dirty="0"/>
                  <a:t>Too small – progress will be slow</a:t>
                </a:r>
              </a:p>
              <a:p>
                <a:pPr lvl="1"/>
                <a:r>
                  <a:rPr lang="en-US" dirty="0"/>
                  <a:t>Too large – may miss minimum (if function has multiple minima) or oscillate around minima</a:t>
                </a:r>
              </a:p>
              <a:p>
                <a:r>
                  <a:rPr lang="en-US" dirty="0"/>
                  <a:t>If function has multiple minima, gradient descent may not find global minima</a:t>
                </a:r>
              </a:p>
              <a:p>
                <a:r>
                  <a:rPr lang="en-US" dirty="0"/>
                  <a:t>This is a drawback compared to SVM which finds the maximum margin hyperplane</a:t>
                </a:r>
              </a:p>
            </p:txBody>
          </p:sp>
        </mc:Choice>
        <mc:Fallback xmlns="">
          <p:sp>
            <p:nvSpPr>
              <p:cNvPr id="6" name="Content Placeholder 2">
                <a:extLst>
                  <a:ext uri="{FF2B5EF4-FFF2-40B4-BE49-F238E27FC236}">
                    <a16:creationId xmlns:a16="http://schemas.microsoft.com/office/drawing/2014/main" id="{C4D62A2B-10D9-5C4A-A0B3-B83E51BB5BD3}"/>
                  </a:ext>
                </a:extLst>
              </p:cNvPr>
              <p:cNvSpPr txBox="1">
                <a:spLocks noRot="1" noChangeAspect="1" noMove="1" noResize="1" noEditPoints="1" noAdjustHandles="1" noChangeArrowheads="1" noChangeShapeType="1" noTextEdit="1"/>
              </p:cNvSpPr>
              <p:nvPr/>
            </p:nvSpPr>
            <p:spPr>
              <a:xfrm>
                <a:off x="0" y="2876250"/>
                <a:ext cx="5847907" cy="3981750"/>
              </a:xfrm>
              <a:prstGeom prst="rect">
                <a:avLst/>
              </a:prstGeom>
              <a:blipFill>
                <a:blip r:embed="rId4"/>
                <a:stretch>
                  <a:fillRect l="-1304" t="-3175" r="-1739"/>
                </a:stretch>
              </a:blipFill>
            </p:spPr>
            <p:txBody>
              <a:bodyPr/>
              <a:lstStyle/>
              <a:p>
                <a:r>
                  <a:rPr lang="en-US">
                    <a:noFill/>
                  </a:rPr>
                  <a:t> </a:t>
                </a:r>
              </a:p>
            </p:txBody>
          </p:sp>
        </mc:Fallback>
      </mc:AlternateContent>
    </p:spTree>
    <p:extLst>
      <p:ext uri="{BB962C8B-B14F-4D97-AF65-F5344CB8AC3E}">
        <p14:creationId xmlns:p14="http://schemas.microsoft.com/office/powerpoint/2010/main" val="41365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0515600" cy="775306"/>
          </a:xfrm>
        </p:spPr>
        <p:txBody>
          <a:bodyPr/>
          <a:lstStyle/>
          <a:p>
            <a:r>
              <a:rPr lang="en-US" dirty="0"/>
              <a:t>Using gradient descent to find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6082694"/>
              </a:xfrm>
            </p:spPr>
            <p:txBody>
              <a:bodyPr>
                <a:normAutofit fontScale="85000" lnSpcReduction="20000"/>
              </a:bodyPr>
              <a:lstStyle/>
              <a:p>
                <a:r>
                  <a:rPr lang="en-US" dirty="0"/>
                  <a:t>To use gradient descent to find weights of multilayer perceptron, derivative of squared error must be determined with respect to each weight in network</a:t>
                </a:r>
              </a:p>
              <a:p>
                <a:r>
                  <a:rPr lang="en-US" dirty="0"/>
                  <a:t>Let us start with a simple single-layer perceptron:</a:t>
                </a:r>
              </a:p>
              <a:p>
                <a:r>
                  <a:rPr lang="en-US" dirty="0"/>
                  <a:t>Differentiating error function </a:t>
                </a:r>
                <a:r>
                  <a:rPr lang="en-US" dirty="0" err="1"/>
                  <a:t>w.r.t</a:t>
                </a:r>
                <a:r>
                  <a:rPr lang="en-US" dirty="0"/>
                  <a:t> weight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yields:</a:t>
                </a:r>
                <a:br>
                  <a:rPr lang="en-US" dirty="0"/>
                </a:br>
                <a:r>
                  <a:rPr lang="en-US" dirty="0"/>
                  <a:t/>
                </a:r>
                <a:br>
                  <a:rPr lang="en-US" dirty="0"/>
                </a:br>
                <a:r>
                  <a:rPr lang="en-US"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f>
                      <m:fPr>
                        <m:ctrlPr>
                          <a:rPr lang="en-US" b="0" i="1" smtClean="0">
                            <a:latin typeface="Cambria Math" panose="02040503050406030204" pitchFamily="18" charset="0"/>
                          </a:rPr>
                        </m:ctrlPr>
                      </m:fPr>
                      <m:num>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oMath>
                </a14:m>
                <a:r>
                  <a:rPr lang="en-US" dirty="0"/>
                  <a:t> , </a:t>
                </a:r>
                <a:r>
                  <a:rPr lang="en-US" sz="1800" dirty="0"/>
                  <a:t>where </a:t>
                </a:r>
                <a14:m>
                  <m:oMath xmlns:m="http://schemas.openxmlformats.org/officeDocument/2006/math">
                    <m:r>
                      <a:rPr lang="en-US" sz="1800" b="0" i="1" smtClean="0">
                        <a:latin typeface="Cambria Math" panose="02040503050406030204" pitchFamily="18" charset="0"/>
                      </a:rPr>
                      <m:t>𝑓</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oMath>
                </a14:m>
                <a:r>
                  <a:rPr lang="en-US" sz="1800" dirty="0"/>
                  <a:t> is perceptron’s output, </a:t>
                </a:r>
                <a14:m>
                  <m:oMath xmlns:m="http://schemas.openxmlformats.org/officeDocument/2006/math">
                    <m:r>
                      <a:rPr lang="en-US" sz="1800" b="0" i="1" smtClean="0">
                        <a:latin typeface="Cambria Math" panose="02040503050406030204" pitchFamily="18" charset="0"/>
                      </a:rPr>
                      <m:t>𝑥</m:t>
                    </m:r>
                  </m:oMath>
                </a14:m>
                <a:r>
                  <a:rPr lang="en-US" sz="1800" dirty="0"/>
                  <a:t> is the weighted sum of inputs</a:t>
                </a:r>
              </a:p>
              <a:p>
                <a:r>
                  <a:rPr lang="en-US" dirty="0"/>
                  <a:t>To compute right hand side, derivative of sigmoid function is needed, which has a simple form that can be written in terms of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itself:</a:t>
                </a:r>
                <a:br>
                  <a:rPr lang="en-US" dirty="0"/>
                </a:br>
                <a:r>
                  <a:rPr lang="en-US" dirty="0"/>
                  <a:t/>
                </a:r>
                <a:br>
                  <a:rPr lang="en-US" dirty="0"/>
                </a:b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𝑑𝑥</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)(1−</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 we use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to denote this derivative.</a:t>
                </a:r>
              </a:p>
              <a:p>
                <a:r>
                  <a:rPr lang="en-US" dirty="0"/>
                  <a:t>However, we seek derivative </a:t>
                </a:r>
                <a:r>
                  <a:rPr lang="en-US" dirty="0" err="1"/>
                  <a:t>w.r.t</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not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So, because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nary>
                  </m:oMath>
                </a14:m>
                <a:r>
                  <a:rPr lang="en-US" dirty="0"/>
                  <a:t> the derivative of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r>
                  <a:rPr lang="en-US" dirty="0" err="1"/>
                  <a:t>w.r.t</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endParaRPr lang="en-US" dirty="0"/>
              </a:p>
              <a:p>
                <a:r>
                  <a:rPr lang="en-US" dirty="0"/>
                  <a:t>Plugging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r>
                  <a:rPr lang="en-US" dirty="0"/>
                  <a:t> back into error function gives: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endParaRPr lang="en-US" dirty="0"/>
              </a:p>
              <a:p>
                <a:r>
                  <a:rPr lang="en-US" dirty="0"/>
                  <a:t>This expression allows us to calculate change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caused by new instance</a:t>
                </a:r>
              </a:p>
              <a:p>
                <a:r>
                  <a:rPr lang="en-US" dirty="0"/>
                  <a:t>Repeating computation for each training instance, we add up changes associated with certain weight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multiply by learning rate, and subtract result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’s current value</a:t>
                </a:r>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0" y="775306"/>
                <a:ext cx="12192000" cy="6082694"/>
              </a:xfrm>
              <a:blipFill>
                <a:blip r:embed="rId2"/>
                <a:stretch>
                  <a:fillRect l="-625" t="-2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DF339E3-C569-574D-B83B-FB2776A827DC}"/>
                  </a:ext>
                </a:extLst>
              </p:cNvPr>
              <p:cNvSpPr/>
              <p:nvPr/>
            </p:nvSpPr>
            <p:spPr>
              <a:xfrm>
                <a:off x="9819916" y="1067146"/>
                <a:ext cx="1993879" cy="483466"/>
              </a:xfrm>
              <a:prstGeom prst="rect">
                <a:avLst/>
              </a:prstGeom>
            </p:spPr>
            <p:txBody>
              <a:bodyPr wrap="none">
                <a:spAutoFit/>
              </a:bodyPr>
              <a:lstStyle/>
              <a:p>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p>
            </p:txBody>
          </p:sp>
        </mc:Choice>
        <mc:Fallback xmlns="">
          <p:sp>
            <p:nvSpPr>
              <p:cNvPr id="4" name="Rectangle 3">
                <a:extLst>
                  <a:ext uri="{FF2B5EF4-FFF2-40B4-BE49-F238E27FC236}">
                    <a16:creationId xmlns:a16="http://schemas.microsoft.com/office/drawing/2014/main" id="{9DF339E3-C569-574D-B83B-FB2776A827DC}"/>
                  </a:ext>
                </a:extLst>
              </p:cNvPr>
              <p:cNvSpPr>
                <a:spLocks noRot="1" noChangeAspect="1" noMove="1" noResize="1" noEditPoints="1" noAdjustHandles="1" noChangeArrowheads="1" noChangeShapeType="1" noTextEdit="1"/>
              </p:cNvSpPr>
              <p:nvPr/>
            </p:nvSpPr>
            <p:spPr>
              <a:xfrm>
                <a:off x="9819916" y="1067146"/>
                <a:ext cx="1993879" cy="48346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3090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2192000" cy="775306"/>
          </a:xfrm>
        </p:spPr>
        <p:txBody>
          <a:bodyPr/>
          <a:lstStyle/>
          <a:p>
            <a:r>
              <a:rPr lang="en-US" dirty="0"/>
              <a:t>Gradient descent to find weights in hidden layer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1776508"/>
              </a:xfrm>
            </p:spPr>
            <p:txBody>
              <a:bodyPr/>
              <a:lstStyle/>
              <a:p>
                <a:r>
                  <a:rPr lang="en-US" dirty="0"/>
                  <a:t>Suppose </a:t>
                </a:r>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oMath>
                </a14:m>
                <a:r>
                  <a:rPr lang="en-US" dirty="0"/>
                  <a:t> is the output of the </a:t>
                </a:r>
                <a:r>
                  <a:rPr lang="en-US" dirty="0" err="1"/>
                  <a:t>i</a:t>
                </a:r>
                <a:r>
                  <a:rPr lang="en-US" baseline="30000" dirty="0" err="1"/>
                  <a:t>th</a:t>
                </a:r>
                <a:r>
                  <a:rPr lang="en-US" baseline="30000" dirty="0"/>
                  <a:t> </a:t>
                </a:r>
                <a:r>
                  <a:rPr lang="en-US" dirty="0"/>
                  <a:t>hidden unit, </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a14:m>
                <a:r>
                  <a:rPr lang="en-US" dirty="0"/>
                  <a:t> is the weight of the connection from input j to </a:t>
                </a:r>
                <a:r>
                  <a:rPr lang="en-US" dirty="0" err="1"/>
                  <a:t>i</a:t>
                </a:r>
                <a:r>
                  <a:rPr lang="en-US" baseline="30000" dirty="0" err="1"/>
                  <a:t>th</a:t>
                </a:r>
                <a:r>
                  <a:rPr lang="en-US" b="1" baseline="30000" dirty="0"/>
                  <a:t> </a:t>
                </a:r>
                <a:r>
                  <a:rPr lang="en-US" dirty="0"/>
                  <a:t>hidden unit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is the weight of the </a:t>
                </a:r>
                <a:r>
                  <a:rPr lang="en-US" dirty="0" err="1"/>
                  <a:t>i</a:t>
                </a:r>
                <a:r>
                  <a:rPr lang="en-US" baseline="30000" dirty="0" err="1"/>
                  <a:t>th</a:t>
                </a:r>
                <a:r>
                  <a:rPr lang="en-US" baseline="30000" dirty="0"/>
                  <a:t> </a:t>
                </a:r>
                <a:r>
                  <a:rPr lang="en-US" dirty="0"/>
                  <a:t>hidden unit to the output unit</a:t>
                </a:r>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0" y="775306"/>
                <a:ext cx="12192000" cy="1776508"/>
              </a:xfrm>
              <a:blipFill>
                <a:blip r:embed="rId2"/>
                <a:stretch>
                  <a:fillRect l="-833" t="-5674" b="-21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EBD0B4B-DD69-F540-9315-785A59DE3902}"/>
              </a:ext>
            </a:extLst>
          </p:cNvPr>
          <p:cNvPicPr>
            <a:picLocks noChangeAspect="1"/>
          </p:cNvPicPr>
          <p:nvPr/>
        </p:nvPicPr>
        <p:blipFill>
          <a:blip r:embed="rId3"/>
          <a:stretch>
            <a:fillRect/>
          </a:stretch>
        </p:blipFill>
        <p:spPr>
          <a:xfrm>
            <a:off x="7761344" y="3168502"/>
            <a:ext cx="4430656" cy="3689498"/>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EB90989-B5FD-2244-B6C2-5EF46C202241}"/>
                  </a:ext>
                </a:extLst>
              </p:cNvPr>
              <p:cNvSpPr txBox="1">
                <a:spLocks/>
              </p:cNvSpPr>
              <p:nvPr/>
            </p:nvSpPr>
            <p:spPr>
              <a:xfrm>
                <a:off x="0" y="2551814"/>
                <a:ext cx="7761344" cy="4306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Situation is depicted at right:</a:t>
                </a:r>
              </a:p>
              <a:p>
                <a:r>
                  <a:rPr lang="en-US" dirty="0"/>
                  <a:t>The update rule is essentially the same, except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r>
                  <a:rPr lang="en-US" dirty="0"/>
                  <a:t> is replaced by output of </a:t>
                </a:r>
                <a:r>
                  <a:rPr lang="en-US" dirty="0" err="1"/>
                  <a:t>i</a:t>
                </a:r>
                <a:r>
                  <a:rPr lang="en-US" baseline="30000" dirty="0" err="1"/>
                  <a:t>th</a:t>
                </a:r>
                <a:r>
                  <a:rPr lang="en-US" baseline="30000" dirty="0"/>
                  <a:t> </a:t>
                </a:r>
                <a:r>
                  <a:rPr lang="en-US" dirty="0"/>
                  <a:t>hidden unit:</a:t>
                </a:r>
                <a:br>
                  <a:rPr lang="en-US" dirty="0"/>
                </a:b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r>
                  <a:rPr lang="en-US" dirty="0"/>
                  <a:t>To update weights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a14:m>
                <a:r>
                  <a:rPr lang="en-US" dirty="0"/>
                  <a:t> apply chain rule:</a:t>
                </a:r>
                <a:br>
                  <a:rPr lang="en-US" dirty="0"/>
                </a:b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𝑑𝑥</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oMath>
                </a14:m>
                <a:endParaRPr lang="en-US" dirty="0"/>
              </a:p>
            </p:txBody>
          </p:sp>
        </mc:Choice>
        <mc:Fallback xmlns="">
          <p:sp>
            <p:nvSpPr>
              <p:cNvPr id="6" name="Content Placeholder 2">
                <a:extLst>
                  <a:ext uri="{FF2B5EF4-FFF2-40B4-BE49-F238E27FC236}">
                    <a16:creationId xmlns:a16="http://schemas.microsoft.com/office/drawing/2014/main" id="{8EB90989-B5FD-2244-B6C2-5EF46C202241}"/>
                  </a:ext>
                </a:extLst>
              </p:cNvPr>
              <p:cNvSpPr txBox="1">
                <a:spLocks noRot="1" noChangeAspect="1" noMove="1" noResize="1" noEditPoints="1" noAdjustHandles="1" noChangeArrowheads="1" noChangeShapeType="1" noTextEdit="1"/>
              </p:cNvSpPr>
              <p:nvPr/>
            </p:nvSpPr>
            <p:spPr>
              <a:xfrm>
                <a:off x="0" y="2551814"/>
                <a:ext cx="7761344" cy="4306186"/>
              </a:xfrm>
              <a:prstGeom prst="rect">
                <a:avLst/>
              </a:prstGeom>
              <a:blipFill>
                <a:blip r:embed="rId4"/>
                <a:stretch>
                  <a:fillRect l="-1309" t="-2353"/>
                </a:stretch>
              </a:blipFill>
            </p:spPr>
            <p:txBody>
              <a:bodyPr/>
              <a:lstStyle/>
              <a:p>
                <a:r>
                  <a:rPr lang="en-US">
                    <a:noFill/>
                  </a:rPr>
                  <a:t> </a:t>
                </a:r>
              </a:p>
            </p:txBody>
          </p:sp>
        </mc:Fallback>
      </mc:AlternateContent>
    </p:spTree>
    <p:extLst>
      <p:ext uri="{BB962C8B-B14F-4D97-AF65-F5344CB8AC3E}">
        <p14:creationId xmlns:p14="http://schemas.microsoft.com/office/powerpoint/2010/main" val="395717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0515600" cy="775306"/>
          </a:xfrm>
        </p:spPr>
        <p:txBody>
          <a:bodyPr>
            <a:normAutofit fontScale="90000"/>
          </a:bodyPr>
          <a:lstStyle/>
          <a:p>
            <a:r>
              <a:rPr lang="en-US" dirty="0"/>
              <a:t>Gradient descent to find weights in hidden layer</a:t>
            </a:r>
          </a:p>
        </p:txBody>
      </p:sp>
      <p:pic>
        <p:nvPicPr>
          <p:cNvPr id="6" name="Picture 5">
            <a:extLst>
              <a:ext uri="{FF2B5EF4-FFF2-40B4-BE49-F238E27FC236}">
                <a16:creationId xmlns:a16="http://schemas.microsoft.com/office/drawing/2014/main" id="{0889A652-E72C-3D4E-9EBC-E019A157BA4A}"/>
              </a:ext>
            </a:extLst>
          </p:cNvPr>
          <p:cNvPicPr>
            <a:picLocks noChangeAspect="1"/>
          </p:cNvPicPr>
          <p:nvPr/>
        </p:nvPicPr>
        <p:blipFill>
          <a:blip r:embed="rId2"/>
          <a:stretch>
            <a:fillRect/>
          </a:stretch>
        </p:blipFill>
        <p:spPr>
          <a:xfrm>
            <a:off x="7761344" y="3168502"/>
            <a:ext cx="4430656" cy="3689498"/>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616688"/>
                <a:ext cx="8080744" cy="6241312"/>
              </a:xfrm>
            </p:spPr>
            <p:txBody>
              <a:bodyPr>
                <a:normAutofit fontScale="62500" lnSpcReduction="20000"/>
              </a:bodyPr>
              <a:lstStyle/>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𝑑𝑥</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oMath>
                  </m:oMathPara>
                </a14:m>
                <a:endParaRPr lang="en-US" dirty="0"/>
              </a:p>
              <a:p>
                <a:r>
                  <a:rPr lang="en-US" dirty="0"/>
                  <a:t>First two factors are same as in previous equation, to compute 3</a:t>
                </a:r>
                <a:r>
                  <a:rPr lang="en-US" baseline="30000" dirty="0"/>
                  <a:t>rd</a:t>
                </a:r>
                <a:r>
                  <a:rPr lang="en-US" dirty="0"/>
                  <a:t>, differentiate further:</a:t>
                </a:r>
                <a:br>
                  <a:rPr lang="en-US" dirty="0"/>
                </a:br>
                <a:r>
                  <a:rPr lang="en-US" dirty="0"/>
                  <a:t>	because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nary>
                  </m:oMath>
                </a14:m>
                <a:r>
                  <a:rPr lang="en-US" b="0" dirty="0"/>
                  <a:t/>
                </a:r>
                <a:br>
                  <a:rPr lang="en-US" b="0" dirty="0"/>
                </a:br>
                <a:r>
                  <a:rPr lang="en-US" b="0" dirty="0"/>
                  <a:t/>
                </a:r>
                <a:br>
                  <a:rPr lang="en-US" b="0" dirty="0"/>
                </a:br>
                <a:r>
                  <a:rPr lang="en-US" b="0"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𝑑𝑓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oMath>
                </a14:m>
                <a:r>
                  <a:rPr lang="en-US" dirty="0"/>
                  <a:t> </a:t>
                </a:r>
              </a:p>
              <a:p>
                <a:r>
                  <a:rPr lang="en-US" dirty="0"/>
                  <a:t>Furthermore,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e>
                    </m:nary>
                  </m:oMath>
                </a14:m>
                <a:r>
                  <a:rPr lang="en-US" dirty="0"/>
                  <a:t>, so:</a:t>
                </a:r>
                <a:br>
                  <a:rPr lang="en-US" dirty="0"/>
                </a:br>
                <a:r>
                  <a:rPr lang="en-US" dirty="0"/>
                  <a:t/>
                </a:r>
                <a:br>
                  <a:rPr lang="en-US" dirty="0"/>
                </a:b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oMath>
                </a14:m>
                <a:endParaRPr lang="en-US" dirty="0"/>
              </a:p>
              <a:p>
                <a:r>
                  <a:rPr lang="en-US" dirty="0"/>
                  <a:t>Which means we are finished. Putting everything together yields an expression for the derivative of error function </a:t>
                </a:r>
                <a:r>
                  <a:rPr lang="en-US" dirty="0" err="1"/>
                  <a:t>w.r.t</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a14:m>
                <a:r>
                  <a:rPr lang="en-US" dirty="0"/>
                  <a:t>:</a:t>
                </a:r>
                <a:br>
                  <a:rPr lang="en-US" dirty="0"/>
                </a:br>
                <a:r>
                  <a:rPr lang="en-US" dirty="0"/>
                  <a:t/>
                </a:r>
                <a:br>
                  <a:rPr lang="en-US" dirty="0"/>
                </a:b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oMath>
                </a14:m>
                <a:endParaRPr lang="en-US" dirty="0"/>
              </a:p>
              <a:p>
                <a:r>
                  <a:rPr lang="en-US" dirty="0"/>
                  <a:t>As before, calculate this value for each training instance, add up changes associated with particular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a14:m>
                <a:r>
                  <a:rPr lang="en-US" dirty="0"/>
                  <a:t>, multiply by learning rate, and subtract outcome from current value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a14:m>
                <a:endParaRPr lang="en-US" dirty="0"/>
              </a:p>
              <a:p>
                <a:r>
                  <a:rPr lang="en-US" dirty="0"/>
                  <a:t>This derivation applies to perceptron with one hidden layer. If there are two hidden layers, same strategy applied a second time to update weights pertaining to input connections of first hidden layer, propagating error from the output unit through the second hidden layer to the first one.</a:t>
                </a:r>
              </a:p>
              <a:p>
                <a:r>
                  <a:rPr lang="en-US" dirty="0"/>
                  <a:t>Because of this error propagation mechanism, this version of gradient descent strategy is called </a:t>
                </a:r>
                <a:r>
                  <a:rPr lang="en-US" b="1" dirty="0"/>
                  <a:t>backpropagation</a:t>
                </a:r>
                <a:r>
                  <a:rPr lang="en-US" dirty="0"/>
                  <a:t/>
                </a:r>
                <a:br>
                  <a:rPr lang="en-US" dirty="0"/>
                </a:br>
                <a:endParaRPr lang="en-US" dirty="0"/>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0" y="616688"/>
                <a:ext cx="8080744" cy="6241312"/>
              </a:xfrm>
              <a:blipFill>
                <a:blip r:embed="rId3"/>
                <a:stretch>
                  <a:fillRect l="-314" t="-203" r="-157"/>
                </a:stretch>
              </a:blipFill>
            </p:spPr>
            <p:txBody>
              <a:bodyPr/>
              <a:lstStyle/>
              <a:p>
                <a:r>
                  <a:rPr lang="en-US">
                    <a:noFill/>
                  </a:rPr>
                  <a:t> </a:t>
                </a:r>
              </a:p>
            </p:txBody>
          </p:sp>
        </mc:Fallback>
      </mc:AlternateContent>
    </p:spTree>
    <p:extLst>
      <p:ext uri="{BB962C8B-B14F-4D97-AF65-F5344CB8AC3E}">
        <p14:creationId xmlns:p14="http://schemas.microsoft.com/office/powerpoint/2010/main" val="195138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2192000" cy="775306"/>
          </a:xfrm>
        </p:spPr>
        <p:txBody>
          <a:bodyPr/>
          <a:lstStyle/>
          <a:p>
            <a:r>
              <a:rPr lang="en-US" dirty="0"/>
              <a:t>Further remarks on backprop/gradient descent/MLP</a:t>
            </a:r>
          </a:p>
        </p:txBody>
      </p:sp>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6082694"/>
          </a:xfrm>
        </p:spPr>
        <p:txBody>
          <a:bodyPr>
            <a:normAutofit fontScale="85000" lnSpcReduction="10000"/>
          </a:bodyPr>
          <a:lstStyle/>
          <a:p>
            <a:r>
              <a:rPr lang="en-US" dirty="0"/>
              <a:t>We assumed network’s output is a single unit, appropriate for two-class problem</a:t>
            </a:r>
          </a:p>
          <a:p>
            <a:r>
              <a:rPr lang="en-US" dirty="0"/>
              <a:t>For more than two classes, create an output unit for each class, connecting every unit in hidden layer to every output unit</a:t>
            </a:r>
          </a:p>
          <a:p>
            <a:pPr lvl="1"/>
            <a:r>
              <a:rPr lang="en-US" dirty="0"/>
              <a:t>Here, squared error for particular training instance is sum of errors over all output units</a:t>
            </a:r>
          </a:p>
          <a:p>
            <a:r>
              <a:rPr lang="en-US" dirty="0"/>
              <a:t>We assumed weights are only updated after all training instances fed to network</a:t>
            </a:r>
          </a:p>
          <a:p>
            <a:r>
              <a:rPr lang="en-US" dirty="0"/>
              <a:t>This is called batch learning, because all training data is processed together</a:t>
            </a:r>
          </a:p>
          <a:p>
            <a:r>
              <a:rPr lang="en-US" dirty="0"/>
              <a:t>Weights can also be updated after each individual instance </a:t>
            </a:r>
          </a:p>
          <a:p>
            <a:pPr lvl="1"/>
            <a:r>
              <a:rPr lang="en-US" dirty="0"/>
              <a:t>Called stochastic backpropagation, because overall error does not necessarily decrease after each update</a:t>
            </a:r>
          </a:p>
          <a:p>
            <a:r>
              <a:rPr lang="en-US" dirty="0"/>
              <a:t>Often useful to standardize attributes before training network</a:t>
            </a:r>
          </a:p>
          <a:p>
            <a:r>
              <a:rPr lang="en-US" dirty="0"/>
              <a:t>Weights are typically initialized to small, random value based on 0-mean gaussian</a:t>
            </a:r>
          </a:p>
          <a:p>
            <a:r>
              <a:rPr lang="en-US" dirty="0"/>
              <a:t>Multilayer </a:t>
            </a:r>
            <a:r>
              <a:rPr lang="en-US" dirty="0" err="1"/>
              <a:t>perceptrons</a:t>
            </a:r>
            <a:r>
              <a:rPr lang="en-US" dirty="0"/>
              <a:t> trained with backprop can suffer from overfitting, multiple techniques have been developed to help with this:</a:t>
            </a:r>
          </a:p>
          <a:p>
            <a:pPr lvl="1"/>
            <a:r>
              <a:rPr lang="en-US" dirty="0"/>
              <a:t>Early stopping – use holdout set to decide when to stop iterating with backpropagation</a:t>
            </a:r>
          </a:p>
          <a:p>
            <a:pPr lvl="1"/>
            <a:r>
              <a:rPr lang="en-US" dirty="0"/>
              <a:t>Weight decay – penalizes large weights that do not contribute to large reduction in error</a:t>
            </a:r>
          </a:p>
          <a:p>
            <a:r>
              <a:rPr lang="en-US" dirty="0"/>
              <a:t>Multilayer </a:t>
            </a:r>
            <a:r>
              <a:rPr lang="en-US" dirty="0" err="1"/>
              <a:t>perceptrons</a:t>
            </a:r>
            <a:r>
              <a:rPr lang="en-US" dirty="0"/>
              <a:t> belong to class of neural network called </a:t>
            </a:r>
            <a:r>
              <a:rPr lang="en-US" i="1" dirty="0"/>
              <a:t>feedforward networks </a:t>
            </a:r>
            <a:r>
              <a:rPr lang="en-US" dirty="0"/>
              <a:t>because connections do not contain cycles and output depends only on current instance</a:t>
            </a:r>
          </a:p>
          <a:p>
            <a:endParaRPr lang="en-US" dirty="0"/>
          </a:p>
        </p:txBody>
      </p:sp>
    </p:spTree>
    <p:extLst>
      <p:ext uri="{BB962C8B-B14F-4D97-AF65-F5344CB8AC3E}">
        <p14:creationId xmlns:p14="http://schemas.microsoft.com/office/powerpoint/2010/main" val="199364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1" y="0"/>
            <a:ext cx="11451265" cy="775306"/>
          </a:xfrm>
        </p:spPr>
        <p:txBody>
          <a:bodyPr/>
          <a:lstStyle/>
          <a:p>
            <a:r>
              <a:rPr lang="en-US" dirty="0" smtClean="0"/>
              <a:t>Radial basis function (RBF) networks</a:t>
            </a:r>
            <a:endParaRPr lang="en-US" dirty="0"/>
          </a:p>
        </p:txBody>
      </p:sp>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6082694"/>
          </a:xfrm>
        </p:spPr>
        <p:txBody>
          <a:bodyPr/>
          <a:lstStyle/>
          <a:p>
            <a:r>
              <a:rPr lang="en-US" dirty="0" smtClean="0"/>
              <a:t>Another popular type of feedforward network is the RBF network</a:t>
            </a:r>
          </a:p>
          <a:p>
            <a:r>
              <a:rPr lang="en-US" dirty="0" smtClean="0"/>
              <a:t>RBF has two layers (not counting input) and differs from MLP in way hidden units perform computations</a:t>
            </a:r>
          </a:p>
          <a:p>
            <a:r>
              <a:rPr lang="en-US" dirty="0" smtClean="0"/>
              <a:t>Each hidden unit represents a particular point in input space</a:t>
            </a:r>
          </a:p>
          <a:p>
            <a:r>
              <a:rPr lang="en-US" dirty="0" smtClean="0"/>
              <a:t>Output (activation) for a given instance depends on distance between the hidden unit and the instance</a:t>
            </a:r>
          </a:p>
          <a:p>
            <a:r>
              <a:rPr lang="en-US" dirty="0" smtClean="0"/>
              <a:t>The closer the two points, the stronger the activation</a:t>
            </a:r>
          </a:p>
          <a:p>
            <a:r>
              <a:rPr lang="en-US" dirty="0" smtClean="0"/>
              <a:t>Nonlinear transformation function converts distance into similarity measure</a:t>
            </a:r>
          </a:p>
          <a:p>
            <a:r>
              <a:rPr lang="en-US" dirty="0" smtClean="0"/>
              <a:t>Gaussian activation function (different width for each hidden unit) is commonly used for this purpose</a:t>
            </a:r>
          </a:p>
          <a:p>
            <a:r>
              <a:rPr lang="en-US" dirty="0" smtClean="0"/>
              <a:t>Hidden units are called RBFs because points in instance space for which a hidden unit produces same activation form a hypersphere or </a:t>
            </a:r>
            <a:r>
              <a:rPr lang="en-US" dirty="0" err="1" smtClean="0"/>
              <a:t>hyperellipsoid</a:t>
            </a:r>
            <a:endParaRPr lang="en-US" dirty="0" smtClean="0"/>
          </a:p>
          <a:p>
            <a:pPr lvl="1"/>
            <a:r>
              <a:rPr lang="en-US" dirty="0" smtClean="0"/>
              <a:t>In multilayer perceptron, this is a hyperplane</a:t>
            </a:r>
          </a:p>
        </p:txBody>
      </p:sp>
    </p:spTree>
    <p:extLst>
      <p:ext uri="{BB962C8B-B14F-4D97-AF65-F5344CB8AC3E}">
        <p14:creationId xmlns:p14="http://schemas.microsoft.com/office/powerpoint/2010/main" val="359255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1" y="0"/>
            <a:ext cx="11451265" cy="775306"/>
          </a:xfrm>
        </p:spPr>
        <p:txBody>
          <a:bodyPr/>
          <a:lstStyle/>
          <a:p>
            <a:r>
              <a:rPr lang="en-US" dirty="0" smtClean="0"/>
              <a:t>Radial basis function (RBF)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6082694"/>
              </a:xfrm>
            </p:spPr>
            <p:txBody>
              <a:bodyPr/>
              <a:lstStyle/>
              <a:p>
                <a:r>
                  <a:rPr lang="en-US" dirty="0" smtClean="0"/>
                  <a:t>RBF is a function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smtClean="0"/>
                  <a:t> whose value depends only on distance between input and some fixed point:</a:t>
                </a:r>
              </a:p>
              <a:p>
                <a:pPr lvl="1"/>
                <a:r>
                  <a:rPr lang="en-US" dirty="0" smtClean="0"/>
                  <a:t>If point is the origin, </a:t>
                </a:r>
                <a14:m>
                  <m:oMath xmlns:m="http://schemas.openxmlformats.org/officeDocument/2006/math">
                    <m:r>
                      <a:rPr lang="en-US" i="1" smtClean="0">
                        <a:latin typeface="Cambria Math" panose="02040503050406030204" pitchFamily="18" charset="0"/>
                        <a:ea typeface="Cambria Math" panose="02040503050406030204" pitchFamily="18" charset="0"/>
                      </a:rPr>
                      <m:t>𝜑</m:t>
                    </m:r>
                    <m:d>
                      <m:dPr>
                        <m:ctrlPr>
                          <a:rPr lang="en-CA" b="0" i="1" smtClean="0">
                            <a:latin typeface="Cambria Math" panose="02040503050406030204" pitchFamily="18" charset="0"/>
                            <a:ea typeface="Cambria Math" panose="02040503050406030204" pitchFamily="18" charset="0"/>
                          </a:rPr>
                        </m:ctrlPr>
                      </m:dPr>
                      <m:e>
                        <m:r>
                          <a:rPr lang="en-CA" b="1" i="1" smtClean="0">
                            <a:latin typeface="Cambria Math" panose="02040503050406030204" pitchFamily="18" charset="0"/>
                            <a:ea typeface="Cambria Math" panose="02040503050406030204" pitchFamily="18" charset="0"/>
                          </a:rPr>
                          <m:t>𝒙</m:t>
                        </m:r>
                      </m:e>
                    </m:d>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𝜑</m:t>
                    </m:r>
                    <m:d>
                      <m:dPr>
                        <m:ctrlPr>
                          <a:rPr lang="en-CA" b="0" i="1" smtClean="0">
                            <a:latin typeface="Cambria Math" panose="02040503050406030204" pitchFamily="18" charset="0"/>
                            <a:ea typeface="Cambria Math" panose="02040503050406030204" pitchFamily="18" charset="0"/>
                          </a:rPr>
                        </m:ctrlPr>
                      </m:dPr>
                      <m:e>
                        <m:d>
                          <m:dPr>
                            <m:begChr m:val="‖"/>
                            <m:endChr m:val="‖"/>
                            <m:ctrlPr>
                              <a:rPr lang="en-CA" b="0" i="1" smtClean="0">
                                <a:latin typeface="Cambria Math" panose="02040503050406030204" pitchFamily="18" charset="0"/>
                                <a:ea typeface="Cambria Math" panose="02040503050406030204" pitchFamily="18" charset="0"/>
                              </a:rPr>
                            </m:ctrlPr>
                          </m:dPr>
                          <m:e>
                            <m:r>
                              <a:rPr lang="en-CA" b="1" i="1" smtClean="0">
                                <a:latin typeface="Cambria Math" panose="02040503050406030204" pitchFamily="18" charset="0"/>
                                <a:ea typeface="Cambria Math" panose="02040503050406030204" pitchFamily="18" charset="0"/>
                              </a:rPr>
                              <m:t>𝒙</m:t>
                            </m:r>
                          </m:e>
                        </m:d>
                      </m:e>
                    </m:d>
                  </m:oMath>
                </a14:m>
                <a:endParaRPr lang="en-CA" b="0" dirty="0" smtClean="0">
                  <a:ea typeface="Cambria Math" panose="02040503050406030204" pitchFamily="18" charset="0"/>
                </a:endParaRPr>
              </a:p>
              <a:p>
                <a:pPr lvl="1"/>
                <a:r>
                  <a:rPr lang="en-US" dirty="0" smtClean="0"/>
                  <a:t>If point is some fixed point </a:t>
                </a:r>
                <a14:m>
                  <m:oMath xmlns:m="http://schemas.openxmlformats.org/officeDocument/2006/math">
                    <m:r>
                      <a:rPr lang="en-CA" b="1" i="1" smtClean="0">
                        <a:latin typeface="Cambria Math" panose="02040503050406030204" pitchFamily="18" charset="0"/>
                      </a:rPr>
                      <m:t>𝒄</m:t>
                    </m:r>
                    <m:r>
                      <a:rPr lang="en-CA"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𝜑</m:t>
                    </m:r>
                    <m:d>
                      <m:dPr>
                        <m:ctrlPr>
                          <a:rPr lang="en-CA" i="1">
                            <a:latin typeface="Cambria Math" panose="02040503050406030204" pitchFamily="18" charset="0"/>
                            <a:ea typeface="Cambria Math" panose="02040503050406030204" pitchFamily="18" charset="0"/>
                          </a:rPr>
                        </m:ctrlPr>
                      </m:dPr>
                      <m:e>
                        <m:r>
                          <a:rPr lang="en-CA" b="1" i="1">
                            <a:latin typeface="Cambria Math" panose="02040503050406030204" pitchFamily="18" charset="0"/>
                            <a:ea typeface="Cambria Math" panose="02040503050406030204" pitchFamily="18" charset="0"/>
                          </a:rPr>
                          <m:t>𝒙</m:t>
                        </m:r>
                      </m:e>
                    </m:d>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𝜑</m:t>
                    </m:r>
                    <m:d>
                      <m:dPr>
                        <m:ctrlPr>
                          <a:rPr lang="en-CA" i="1">
                            <a:latin typeface="Cambria Math" panose="02040503050406030204" pitchFamily="18" charset="0"/>
                            <a:ea typeface="Cambria Math" panose="02040503050406030204" pitchFamily="18" charset="0"/>
                          </a:rPr>
                        </m:ctrlPr>
                      </m:dPr>
                      <m:e>
                        <m:d>
                          <m:dPr>
                            <m:begChr m:val="‖"/>
                            <m:endChr m:val="‖"/>
                            <m:ctrlPr>
                              <a:rPr lang="en-CA" i="1">
                                <a:latin typeface="Cambria Math" panose="02040503050406030204" pitchFamily="18" charset="0"/>
                                <a:ea typeface="Cambria Math" panose="02040503050406030204" pitchFamily="18" charset="0"/>
                              </a:rPr>
                            </m:ctrlPr>
                          </m:dPr>
                          <m:e>
                            <m:r>
                              <a:rPr lang="en-CA" b="1" i="1">
                                <a:latin typeface="Cambria Math" panose="02040503050406030204" pitchFamily="18" charset="0"/>
                                <a:ea typeface="Cambria Math" panose="02040503050406030204" pitchFamily="18" charset="0"/>
                              </a:rPr>
                              <m:t>𝒙</m:t>
                            </m:r>
                            <m:r>
                              <a:rPr lang="en-CA" b="1" i="1" smtClean="0">
                                <a:latin typeface="Cambria Math" panose="02040503050406030204" pitchFamily="18" charset="0"/>
                                <a:ea typeface="Cambria Math" panose="02040503050406030204" pitchFamily="18" charset="0"/>
                              </a:rPr>
                              <m:t>−</m:t>
                            </m:r>
                            <m:r>
                              <a:rPr lang="en-CA" b="1" i="1" smtClean="0">
                                <a:latin typeface="Cambria Math" panose="02040503050406030204" pitchFamily="18" charset="0"/>
                                <a:ea typeface="Cambria Math" panose="02040503050406030204" pitchFamily="18" charset="0"/>
                              </a:rPr>
                              <m:t>𝒄</m:t>
                            </m:r>
                          </m:e>
                        </m:d>
                      </m:e>
                    </m:d>
                  </m:oMath>
                </a14:m>
                <a:endParaRPr lang="en-US" dirty="0" smtClean="0"/>
              </a:p>
              <a:p>
                <a:r>
                  <a:rPr lang="en-US" dirty="0" smtClean="0"/>
                  <a:t>RBF typically used to build up function approximations of form:</a:t>
                </a:r>
                <a:br>
                  <a:rPr lang="en-US" dirty="0" smtClean="0"/>
                </a:br>
                <a:r>
                  <a:rPr lang="en-US" dirty="0" smtClean="0"/>
                  <a:t>		</a:t>
                </a:r>
                <a14:m>
                  <m:oMath xmlns:m="http://schemas.openxmlformats.org/officeDocument/2006/math">
                    <m:r>
                      <a:rPr lang="en-CA" b="0" i="1" smtClean="0">
                        <a:latin typeface="Cambria Math" panose="02040503050406030204" pitchFamily="18" charset="0"/>
                      </a:rPr>
                      <m:t>𝑦</m:t>
                    </m:r>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r>
                      <a:rPr lang="en-CA" b="0" i="1" smtClean="0">
                        <a:latin typeface="Cambria Math" panose="02040503050406030204" pitchFamily="18" charset="0"/>
                      </a:rPr>
                      <m:t>=</m:t>
                    </m:r>
                    <m:nary>
                      <m:naryPr>
                        <m:chr m:val="∑"/>
                        <m:limLoc m:val="subSup"/>
                        <m:ctrlPr>
                          <a:rPr lang="en-CA" b="0" i="1" smtClean="0">
                            <a:latin typeface="Cambria Math" panose="02040503050406030204" pitchFamily="18" charset="0"/>
                          </a:rPr>
                        </m:ctrlPr>
                      </m:naryPr>
                      <m:sub>
                        <m:r>
                          <m:rPr>
                            <m:brk m:alnAt="25"/>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𝑁</m:t>
                        </m:r>
                      </m:sup>
                      <m:e>
                        <m:sSub>
                          <m:sSubPr>
                            <m:ctrlPr>
                              <a:rPr lang="en-CA" b="0" i="1" smtClean="0">
                                <a:latin typeface="Cambria Math" panose="02040503050406030204" pitchFamily="18" charset="0"/>
                              </a:rPr>
                            </m:ctrlPr>
                          </m:sSubPr>
                          <m:e>
                            <m:r>
                              <a:rPr lang="en-CA" b="0" i="1" smtClean="0">
                                <a:latin typeface="Cambria Math" panose="02040503050406030204" pitchFamily="18" charset="0"/>
                              </a:rPr>
                              <m:t>𝑤</m:t>
                            </m:r>
                          </m:e>
                          <m:sub>
                            <m:r>
                              <a:rPr lang="en-CA" b="0" i="1" smtClean="0">
                                <a:latin typeface="Cambria Math" panose="02040503050406030204" pitchFamily="18" charset="0"/>
                              </a:rPr>
                              <m:t>𝑖</m:t>
                            </m:r>
                          </m:sub>
                        </m:sSub>
                      </m:e>
                    </m:nary>
                    <m:r>
                      <a:rPr lang="en-CA" i="1">
                        <a:latin typeface="Cambria Math" panose="02040503050406030204" pitchFamily="18" charset="0"/>
                        <a:ea typeface="Cambria Math" panose="02040503050406030204" pitchFamily="18" charset="0"/>
                      </a:rPr>
                      <m:t>𝜑</m:t>
                    </m:r>
                    <m:d>
                      <m:dPr>
                        <m:ctrlPr>
                          <a:rPr lang="en-CA" i="1">
                            <a:latin typeface="Cambria Math" panose="02040503050406030204" pitchFamily="18" charset="0"/>
                            <a:ea typeface="Cambria Math" panose="02040503050406030204" pitchFamily="18" charset="0"/>
                          </a:rPr>
                        </m:ctrlPr>
                      </m:dPr>
                      <m:e>
                        <m:d>
                          <m:dPr>
                            <m:begChr m:val="‖"/>
                            <m:endChr m:val="‖"/>
                            <m:ctrlPr>
                              <a:rPr lang="en-CA" i="1">
                                <a:latin typeface="Cambria Math" panose="02040503050406030204" pitchFamily="18" charset="0"/>
                                <a:ea typeface="Cambria Math" panose="02040503050406030204" pitchFamily="18" charset="0"/>
                              </a:rPr>
                            </m:ctrlPr>
                          </m:dPr>
                          <m:e>
                            <m:r>
                              <a:rPr lang="en-CA" b="1" i="1">
                                <a:latin typeface="Cambria Math" panose="02040503050406030204" pitchFamily="18" charset="0"/>
                                <a:ea typeface="Cambria Math" panose="02040503050406030204" pitchFamily="18" charset="0"/>
                              </a:rPr>
                              <m:t>𝒙</m:t>
                            </m:r>
                            <m:r>
                              <a:rPr lang="en-CA" b="1" i="1">
                                <a:latin typeface="Cambria Math" panose="02040503050406030204" pitchFamily="18" charset="0"/>
                                <a:ea typeface="Cambria Math" panose="02040503050406030204" pitchFamily="18" charset="0"/>
                              </a:rPr>
                              <m:t>−</m:t>
                            </m:r>
                            <m:sSub>
                              <m:sSubPr>
                                <m:ctrlPr>
                                  <a:rPr lang="en-CA" b="1" i="1" smtClean="0">
                                    <a:latin typeface="Cambria Math" panose="02040503050406030204" pitchFamily="18" charset="0"/>
                                    <a:ea typeface="Cambria Math" panose="02040503050406030204" pitchFamily="18" charset="0"/>
                                  </a:rPr>
                                </m:ctrlPr>
                              </m:sSubPr>
                              <m:e>
                                <m:r>
                                  <a:rPr lang="en-CA" b="1" i="1" smtClean="0">
                                    <a:latin typeface="Cambria Math" panose="02040503050406030204" pitchFamily="18" charset="0"/>
                                    <a:ea typeface="Cambria Math" panose="02040503050406030204" pitchFamily="18" charset="0"/>
                                  </a:rPr>
                                  <m:t>𝒙</m:t>
                                </m:r>
                              </m:e>
                              <m:sub>
                                <m:r>
                                  <a:rPr lang="en-CA" b="0" i="1" smtClean="0">
                                    <a:latin typeface="Cambria Math" panose="02040503050406030204" pitchFamily="18" charset="0"/>
                                    <a:ea typeface="Cambria Math" panose="02040503050406030204" pitchFamily="18" charset="0"/>
                                  </a:rPr>
                                  <m:t>𝑖</m:t>
                                </m:r>
                              </m:sub>
                            </m:sSub>
                          </m:e>
                        </m:d>
                      </m:e>
                    </m:d>
                  </m:oMath>
                </a14:m>
                <a:endParaRPr lang="en-US" dirty="0"/>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0" y="775306"/>
                <a:ext cx="12192000" cy="6082694"/>
              </a:xfrm>
              <a:blipFill>
                <a:blip r:embed="rId2"/>
                <a:stretch>
                  <a:fillRect l="-900" t="-1603"/>
                </a:stretch>
              </a:blipFill>
            </p:spPr>
            <p:txBody>
              <a:bodyPr/>
              <a:lstStyle/>
              <a:p>
                <a:r>
                  <a:rPr lang="en-CA">
                    <a:noFill/>
                  </a:rPr>
                  <a:t> </a:t>
                </a:r>
              </a:p>
            </p:txBody>
          </p:sp>
        </mc:Fallback>
      </mc:AlternateContent>
      <p:pic>
        <p:nvPicPr>
          <p:cNvPr id="1026" name="Picture 2" descr="https://upload.wikimedia.org/wikipedia/commons/thumb/7/7d/Radial_funktion_network.svg/800px-Radial_funktion_network.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5310" y="3034856"/>
            <a:ext cx="4558144" cy="38231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DD7F502-BDC4-0A47-943C-FA603604D806}"/>
                  </a:ext>
                </a:extLst>
              </p:cNvPr>
              <p:cNvSpPr txBox="1">
                <a:spLocks/>
              </p:cNvSpPr>
              <p:nvPr/>
            </p:nvSpPr>
            <p:spPr>
              <a:xfrm>
                <a:off x="-1" y="3422073"/>
                <a:ext cx="7204364" cy="343592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 output of an RBF network is given by the above sum, where N is the number of neurons in the hidden layer, </a:t>
                </a:r>
                <a14:m>
                  <m:oMath xmlns:m="http://schemas.openxmlformats.org/officeDocument/2006/math">
                    <m:sSub>
                      <m:sSubPr>
                        <m:ctrlPr>
                          <a:rPr lang="en-CA" b="1" i="1">
                            <a:latin typeface="Cambria Math" panose="02040503050406030204" pitchFamily="18" charset="0"/>
                            <a:ea typeface="Cambria Math" panose="02040503050406030204" pitchFamily="18" charset="0"/>
                          </a:rPr>
                        </m:ctrlPr>
                      </m:sSubPr>
                      <m:e>
                        <m:r>
                          <a:rPr lang="en-CA" b="1" i="1">
                            <a:latin typeface="Cambria Math" panose="02040503050406030204" pitchFamily="18" charset="0"/>
                            <a:ea typeface="Cambria Math" panose="02040503050406030204" pitchFamily="18" charset="0"/>
                          </a:rPr>
                          <m:t>𝒙</m:t>
                        </m:r>
                      </m:e>
                      <m:sub>
                        <m:r>
                          <a:rPr lang="en-CA" i="1">
                            <a:latin typeface="Cambria Math" panose="02040503050406030204" pitchFamily="18" charset="0"/>
                            <a:ea typeface="Cambria Math" panose="02040503050406030204" pitchFamily="18" charset="0"/>
                          </a:rPr>
                          <m:t>𝑖</m:t>
                        </m:r>
                      </m:sub>
                    </m:sSub>
                  </m:oMath>
                </a14:m>
                <a:r>
                  <a:rPr lang="en-US" dirty="0" smtClean="0"/>
                  <a:t> is the center vector for neuron </a:t>
                </a:r>
                <a:r>
                  <a:rPr lang="en-US" dirty="0" err="1" smtClean="0"/>
                  <a:t>i</a:t>
                </a:r>
                <a:r>
                  <a:rPr lang="en-US" dirty="0" smtClean="0"/>
                  <a:t>, and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𝑖</m:t>
                        </m:r>
                      </m:sub>
                    </m:sSub>
                  </m:oMath>
                </a14:m>
                <a:r>
                  <a:rPr lang="en-US" dirty="0" smtClean="0"/>
                  <a:t> is the weight of neuron </a:t>
                </a:r>
                <a:r>
                  <a:rPr lang="en-US" dirty="0" err="1" smtClean="0"/>
                  <a:t>i</a:t>
                </a:r>
                <a:r>
                  <a:rPr lang="en-US" dirty="0" smtClean="0"/>
                  <a:t> in the linear output neuron.</a:t>
                </a:r>
              </a:p>
              <a:p>
                <a14:m>
                  <m:oMath xmlns:m="http://schemas.openxmlformats.org/officeDocument/2006/math">
                    <m:r>
                      <a:rPr lang="en-CA" i="1">
                        <a:latin typeface="Cambria Math" panose="02040503050406030204" pitchFamily="18" charset="0"/>
                        <a:ea typeface="Cambria Math" panose="02040503050406030204" pitchFamily="18" charset="0"/>
                      </a:rPr>
                      <m:t>𝜑</m:t>
                    </m:r>
                  </m:oMath>
                </a14:m>
                <a:r>
                  <a:rPr lang="en-US" dirty="0" smtClean="0"/>
                  <a:t> is commonly Gaussian: </a:t>
                </a:r>
                <a:br>
                  <a:rPr lang="en-US" dirty="0" smtClean="0"/>
                </a:br>
                <a:r>
                  <a:rPr lang="en-US" dirty="0" smtClean="0"/>
                  <a:t>	</a:t>
                </a:r>
                <a14:m>
                  <m:oMath xmlns:m="http://schemas.openxmlformats.org/officeDocument/2006/math">
                    <m:r>
                      <a:rPr lang="en-CA" i="1">
                        <a:latin typeface="Cambria Math" panose="02040503050406030204" pitchFamily="18" charset="0"/>
                        <a:ea typeface="Cambria Math" panose="02040503050406030204" pitchFamily="18" charset="0"/>
                      </a:rPr>
                      <m:t>𝜑</m:t>
                    </m:r>
                    <m:d>
                      <m:dPr>
                        <m:ctrlPr>
                          <a:rPr lang="en-CA" i="1">
                            <a:latin typeface="Cambria Math" panose="02040503050406030204" pitchFamily="18" charset="0"/>
                            <a:ea typeface="Cambria Math" panose="02040503050406030204" pitchFamily="18" charset="0"/>
                          </a:rPr>
                        </m:ctrlPr>
                      </m:dPr>
                      <m:e>
                        <m:d>
                          <m:dPr>
                            <m:begChr m:val="‖"/>
                            <m:endChr m:val="‖"/>
                            <m:ctrlPr>
                              <a:rPr lang="en-CA" i="1">
                                <a:latin typeface="Cambria Math" panose="02040503050406030204" pitchFamily="18" charset="0"/>
                                <a:ea typeface="Cambria Math" panose="02040503050406030204" pitchFamily="18" charset="0"/>
                              </a:rPr>
                            </m:ctrlPr>
                          </m:dPr>
                          <m:e>
                            <m:r>
                              <a:rPr lang="en-CA" b="1" i="1">
                                <a:latin typeface="Cambria Math" panose="02040503050406030204" pitchFamily="18" charset="0"/>
                                <a:ea typeface="Cambria Math" panose="02040503050406030204" pitchFamily="18" charset="0"/>
                              </a:rPr>
                              <m:t>𝒙</m:t>
                            </m:r>
                            <m:r>
                              <a:rPr lang="en-CA" b="1" i="1">
                                <a:latin typeface="Cambria Math" panose="02040503050406030204" pitchFamily="18" charset="0"/>
                                <a:ea typeface="Cambria Math" panose="02040503050406030204" pitchFamily="18" charset="0"/>
                              </a:rPr>
                              <m:t>−</m:t>
                            </m:r>
                            <m:sSub>
                              <m:sSubPr>
                                <m:ctrlPr>
                                  <a:rPr lang="en-CA" b="1" i="1">
                                    <a:latin typeface="Cambria Math" panose="02040503050406030204" pitchFamily="18" charset="0"/>
                                    <a:ea typeface="Cambria Math" panose="02040503050406030204" pitchFamily="18" charset="0"/>
                                  </a:rPr>
                                </m:ctrlPr>
                              </m:sSubPr>
                              <m:e>
                                <m:r>
                                  <a:rPr lang="en-CA" b="1" i="1">
                                    <a:latin typeface="Cambria Math" panose="02040503050406030204" pitchFamily="18" charset="0"/>
                                    <a:ea typeface="Cambria Math" panose="02040503050406030204" pitchFamily="18" charset="0"/>
                                  </a:rPr>
                                  <m:t>𝒙</m:t>
                                </m:r>
                              </m:e>
                              <m:sub>
                                <m:r>
                                  <a:rPr lang="en-CA" i="1">
                                    <a:latin typeface="Cambria Math" panose="02040503050406030204" pitchFamily="18" charset="0"/>
                                    <a:ea typeface="Cambria Math" panose="02040503050406030204" pitchFamily="18" charset="0"/>
                                  </a:rPr>
                                  <m:t>𝑖</m:t>
                                </m:r>
                              </m:sub>
                            </m:sSub>
                          </m:e>
                        </m:d>
                      </m:e>
                    </m:d>
                    <m:r>
                      <a:rPr lang="en-CA" b="1"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ea typeface="Cambria Math" panose="02040503050406030204" pitchFamily="18" charset="0"/>
                          </a:rPr>
                        </m:ctrlPr>
                      </m:funcPr>
                      <m:fName>
                        <m:r>
                          <m:rPr>
                            <m:sty m:val="p"/>
                          </m:rPr>
                          <a:rPr lang="en-CA" b="0" i="0" smtClean="0">
                            <a:latin typeface="Cambria Math" panose="02040503050406030204" pitchFamily="18" charset="0"/>
                            <a:ea typeface="Cambria Math" panose="02040503050406030204" pitchFamily="18" charset="0"/>
                          </a:rPr>
                          <m:t>exp</m:t>
                        </m:r>
                      </m:fName>
                      <m:e>
                        <m:d>
                          <m:dPr>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𝛽</m:t>
                            </m:r>
                            <m:sSup>
                              <m:sSupPr>
                                <m:ctrlPr>
                                  <a:rPr lang="en-CA" b="0" i="1" smtClean="0">
                                    <a:latin typeface="Cambria Math" panose="02040503050406030204" pitchFamily="18" charset="0"/>
                                    <a:ea typeface="Cambria Math" panose="02040503050406030204" pitchFamily="18" charset="0"/>
                                  </a:rPr>
                                </m:ctrlPr>
                              </m:sSupPr>
                              <m:e>
                                <m:d>
                                  <m:dPr>
                                    <m:begChr m:val="‖"/>
                                    <m:endChr m:val="‖"/>
                                    <m:ctrlPr>
                                      <a:rPr lang="en-CA" b="0" i="1" smtClean="0">
                                        <a:latin typeface="Cambria Math" panose="02040503050406030204" pitchFamily="18" charset="0"/>
                                        <a:ea typeface="Cambria Math" panose="02040503050406030204" pitchFamily="18" charset="0"/>
                                      </a:rPr>
                                    </m:ctrlPr>
                                  </m:dPr>
                                  <m:e>
                                    <m:r>
                                      <a:rPr lang="en-CA" b="1" i="1" smtClean="0">
                                        <a:latin typeface="Cambria Math" panose="02040503050406030204" pitchFamily="18" charset="0"/>
                                        <a:ea typeface="Cambria Math" panose="02040503050406030204" pitchFamily="18" charset="0"/>
                                      </a:rPr>
                                      <m:t>𝒙</m:t>
                                    </m:r>
                                    <m:r>
                                      <a:rPr lang="en-CA" b="1" i="1" smtClean="0">
                                        <a:latin typeface="Cambria Math" panose="02040503050406030204" pitchFamily="18" charset="0"/>
                                        <a:ea typeface="Cambria Math" panose="02040503050406030204" pitchFamily="18" charset="0"/>
                                      </a:rPr>
                                      <m:t>−</m:t>
                                    </m:r>
                                    <m:sSub>
                                      <m:sSubPr>
                                        <m:ctrlPr>
                                          <a:rPr lang="en-CA" b="1" i="1" smtClean="0">
                                            <a:latin typeface="Cambria Math" panose="02040503050406030204" pitchFamily="18" charset="0"/>
                                            <a:ea typeface="Cambria Math" panose="02040503050406030204" pitchFamily="18" charset="0"/>
                                          </a:rPr>
                                        </m:ctrlPr>
                                      </m:sSubPr>
                                      <m:e>
                                        <m:r>
                                          <a:rPr lang="en-CA" b="1" i="1" smtClean="0">
                                            <a:latin typeface="Cambria Math" panose="02040503050406030204" pitchFamily="18" charset="0"/>
                                            <a:ea typeface="Cambria Math" panose="02040503050406030204" pitchFamily="18" charset="0"/>
                                          </a:rPr>
                                          <m:t>𝒙</m:t>
                                        </m:r>
                                      </m:e>
                                      <m:sub>
                                        <m:r>
                                          <a:rPr lang="en-CA" b="0" i="1" smtClean="0">
                                            <a:latin typeface="Cambria Math" panose="02040503050406030204" pitchFamily="18" charset="0"/>
                                            <a:ea typeface="Cambria Math" panose="02040503050406030204" pitchFamily="18" charset="0"/>
                                          </a:rPr>
                                          <m:t>𝑖</m:t>
                                        </m:r>
                                      </m:sub>
                                    </m:sSub>
                                  </m:e>
                                </m:d>
                              </m:e>
                              <m:sup>
                                <m:r>
                                  <a:rPr lang="en-CA" b="0" i="1" smtClean="0">
                                    <a:latin typeface="Cambria Math" panose="02040503050406030204" pitchFamily="18" charset="0"/>
                                    <a:ea typeface="Cambria Math" panose="02040503050406030204" pitchFamily="18" charset="0"/>
                                  </a:rPr>
                                  <m:t>2</m:t>
                                </m:r>
                              </m:sup>
                            </m:sSup>
                          </m:e>
                        </m:d>
                      </m:e>
                    </m:func>
                  </m:oMath>
                </a14:m>
                <a:endParaRPr lang="en-US" dirty="0" smtClean="0"/>
              </a:p>
              <a:p>
                <a:r>
                  <a:rPr lang="en-US" dirty="0" smtClean="0"/>
                  <a:t>RBF network with enough hidden units can approximate any continuous function</a:t>
                </a:r>
              </a:p>
            </p:txBody>
          </p:sp>
        </mc:Choice>
        <mc:Fallback xmlns="">
          <p:sp>
            <p:nvSpPr>
              <p:cNvPr id="5" name="Content Placeholder 2">
                <a:extLst>
                  <a:ext uri="{FF2B5EF4-FFF2-40B4-BE49-F238E27FC236}">
                    <a16:creationId xmlns:a16="http://schemas.microsoft.com/office/drawing/2014/main" id="{3DD7F502-BDC4-0A47-943C-FA603604D806}"/>
                  </a:ext>
                </a:extLst>
              </p:cNvPr>
              <p:cNvSpPr txBox="1">
                <a:spLocks noRot="1" noChangeAspect="1" noMove="1" noResize="1" noEditPoints="1" noAdjustHandles="1" noChangeArrowheads="1" noChangeShapeType="1" noTextEdit="1"/>
              </p:cNvSpPr>
              <p:nvPr/>
            </p:nvSpPr>
            <p:spPr>
              <a:xfrm>
                <a:off x="-1" y="3422073"/>
                <a:ext cx="7204364" cy="3435927"/>
              </a:xfrm>
              <a:prstGeom prst="rect">
                <a:avLst/>
              </a:prstGeom>
              <a:blipFill>
                <a:blip r:embed="rId4"/>
                <a:stretch>
                  <a:fillRect l="-1523" t="-3901" r="-1523" b="-4787"/>
                </a:stretch>
              </a:blipFill>
            </p:spPr>
            <p:txBody>
              <a:bodyPr/>
              <a:lstStyle/>
              <a:p>
                <a:r>
                  <a:rPr lang="en-CA">
                    <a:noFill/>
                  </a:rPr>
                  <a:t> </a:t>
                </a:r>
              </a:p>
            </p:txBody>
          </p:sp>
        </mc:Fallback>
      </mc:AlternateContent>
    </p:spTree>
    <p:extLst>
      <p:ext uri="{BB962C8B-B14F-4D97-AF65-F5344CB8AC3E}">
        <p14:creationId xmlns:p14="http://schemas.microsoft.com/office/powerpoint/2010/main" val="248200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1" y="0"/>
            <a:ext cx="11451265" cy="775306"/>
          </a:xfrm>
        </p:spPr>
        <p:txBody>
          <a:bodyPr/>
          <a:lstStyle/>
          <a:p>
            <a:r>
              <a:rPr lang="en-US" dirty="0" smtClean="0"/>
              <a:t>RBF networks</a:t>
            </a:r>
            <a:endParaRPr lang="en-US" dirty="0"/>
          </a:p>
        </p:txBody>
      </p:sp>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7051964" cy="6082694"/>
          </a:xfrm>
        </p:spPr>
        <p:txBody>
          <a:bodyPr>
            <a:normAutofit fontScale="92500" lnSpcReduction="10000"/>
          </a:bodyPr>
          <a:lstStyle/>
          <a:p>
            <a:r>
              <a:rPr lang="en-US" dirty="0" smtClean="0"/>
              <a:t>RBFs learn:</a:t>
            </a:r>
          </a:p>
          <a:p>
            <a:pPr lvl="1"/>
            <a:r>
              <a:rPr lang="en-US" dirty="0" smtClean="0"/>
              <a:t>1) the centers and widths of radial basis functions</a:t>
            </a:r>
          </a:p>
          <a:p>
            <a:pPr lvl="1"/>
            <a:r>
              <a:rPr lang="en-US" dirty="0" smtClean="0"/>
              <a:t>2) the weights used to form the linear combination of outputs obtained from the hidden layer</a:t>
            </a:r>
          </a:p>
          <a:p>
            <a:r>
              <a:rPr lang="en-US" dirty="0" smtClean="0"/>
              <a:t>Advantage of RBF over MLP:</a:t>
            </a:r>
          </a:p>
          <a:p>
            <a:pPr lvl="1"/>
            <a:r>
              <a:rPr lang="en-US" dirty="0" smtClean="0"/>
              <a:t>Parameters from (1) above can be learned independently from (2) and still produce fairly accurate classifiers</a:t>
            </a:r>
          </a:p>
          <a:p>
            <a:r>
              <a:rPr lang="en-US" dirty="0" smtClean="0"/>
              <a:t>Center/width of radial basis functions can be learned using clustering</a:t>
            </a:r>
          </a:p>
          <a:p>
            <a:r>
              <a:rPr lang="en-US" dirty="0" smtClean="0"/>
              <a:t>Example: use k-means clustering on each class independently, to obtain k basis functions for each class</a:t>
            </a:r>
          </a:p>
          <a:p>
            <a:pPr lvl="1"/>
            <a:r>
              <a:rPr lang="en-US" dirty="0" smtClean="0"/>
              <a:t>Resulting RBFs represent prototype instances</a:t>
            </a:r>
          </a:p>
          <a:p>
            <a:r>
              <a:rPr lang="en-US" dirty="0" smtClean="0"/>
              <a:t>Second set of parameters can then be learned by keeping the first fixed</a:t>
            </a:r>
            <a:endParaRPr lang="en-US" dirty="0"/>
          </a:p>
        </p:txBody>
      </p:sp>
      <p:pic>
        <p:nvPicPr>
          <p:cNvPr id="4" name="Picture 2" descr="https://upload.wikimedia.org/wikipedia/commons/thumb/7/7d/Radial_funktion_network.svg/800px-Radial_funktion_network.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8221" y="4170218"/>
            <a:ext cx="3204508" cy="26877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upload.wikimedia.org/wikipedia/commons/thumb/f/fb/Unnormalized_radial_basis_functions.svg/800px-Unnormalized_radial_basis_function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4970" y="138544"/>
            <a:ext cx="3910985" cy="35883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218218" y="3726873"/>
            <a:ext cx="4904511" cy="646331"/>
          </a:xfrm>
          <a:prstGeom prst="rect">
            <a:avLst/>
          </a:prstGeom>
          <a:noFill/>
        </p:spPr>
        <p:txBody>
          <a:bodyPr wrap="square" rtlCol="0">
            <a:spAutoFit/>
          </a:bodyPr>
          <a:lstStyle/>
          <a:p>
            <a:r>
              <a:rPr lang="en-CA" dirty="0" smtClean="0"/>
              <a:t>Two radial basis functions in one input dimension, centers at c1=0.75 and c2=3.25</a:t>
            </a:r>
            <a:endParaRPr lang="en-CA" dirty="0"/>
          </a:p>
        </p:txBody>
      </p:sp>
      <p:sp>
        <p:nvSpPr>
          <p:cNvPr id="6" name="TextBox 5"/>
          <p:cNvSpPr txBox="1"/>
          <p:nvPr/>
        </p:nvSpPr>
        <p:spPr>
          <a:xfrm>
            <a:off x="1801091" y="6483927"/>
            <a:ext cx="7117130" cy="374073"/>
          </a:xfrm>
          <a:prstGeom prst="rect">
            <a:avLst/>
          </a:prstGeom>
          <a:noFill/>
        </p:spPr>
        <p:txBody>
          <a:bodyPr wrap="square" rtlCol="0">
            <a:spAutoFit/>
          </a:bodyPr>
          <a:lstStyle/>
          <a:p>
            <a:r>
              <a:rPr lang="en-CA" dirty="0">
                <a:hlinkClick r:id="rId4"/>
              </a:rPr>
              <a:t>https://en.wikipedia.org/wiki/Radial_basis_function_network</a:t>
            </a:r>
            <a:endParaRPr lang="en-CA" dirty="0"/>
          </a:p>
        </p:txBody>
      </p:sp>
    </p:spTree>
    <p:extLst>
      <p:ext uri="{BB962C8B-B14F-4D97-AF65-F5344CB8AC3E}">
        <p14:creationId xmlns:p14="http://schemas.microsoft.com/office/powerpoint/2010/main" val="39355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1" y="0"/>
            <a:ext cx="6279285" cy="775306"/>
          </a:xfrm>
        </p:spPr>
        <p:txBody>
          <a:bodyPr>
            <a:normAutofit fontScale="90000"/>
          </a:bodyPr>
          <a:lstStyle/>
          <a:p>
            <a:r>
              <a:rPr lang="en-US" dirty="0" smtClean="0"/>
              <a:t>RBF network dataset example</a:t>
            </a:r>
            <a:endParaRPr lang="en-US" dirty="0"/>
          </a:p>
        </p:txBody>
      </p:sp>
      <p:pic>
        <p:nvPicPr>
          <p:cNvPr id="3074" name="Picture 2" descr="https://chrisjmccormick.files.wordpress.com/2013/08/cluster_center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908" y="1997983"/>
            <a:ext cx="5650907" cy="34077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ategory_1_Scores_w_Prototyp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8879" y="0"/>
            <a:ext cx="4854531" cy="30202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41695" y="5449670"/>
            <a:ext cx="5543246" cy="646331"/>
          </a:xfrm>
          <a:prstGeom prst="rect">
            <a:avLst/>
          </a:prstGeom>
          <a:noFill/>
        </p:spPr>
        <p:txBody>
          <a:bodyPr wrap="square" rtlCol="0">
            <a:spAutoFit/>
          </a:bodyPr>
          <a:lstStyle/>
          <a:p>
            <a:r>
              <a:rPr lang="en-CA" dirty="0" smtClean="0"/>
              <a:t>Prototype instances shown by * asterisk</a:t>
            </a:r>
          </a:p>
          <a:p>
            <a:endParaRPr lang="en-CA" dirty="0"/>
          </a:p>
        </p:txBody>
      </p:sp>
      <p:pic>
        <p:nvPicPr>
          <p:cNvPr id="3078" name="Picture 6" descr="Approx_Decision_Bounda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8879" y="3449781"/>
            <a:ext cx="4910698" cy="29023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287491" y="3020291"/>
            <a:ext cx="4692086" cy="369332"/>
          </a:xfrm>
          <a:prstGeom prst="rect">
            <a:avLst/>
          </a:prstGeom>
          <a:noFill/>
        </p:spPr>
        <p:txBody>
          <a:bodyPr wrap="square" rtlCol="0">
            <a:spAutoFit/>
          </a:bodyPr>
          <a:lstStyle/>
          <a:p>
            <a:r>
              <a:rPr lang="en-CA" b="1" dirty="0" smtClean="0">
                <a:solidFill>
                  <a:srgbClr val="C00000"/>
                </a:solidFill>
              </a:rPr>
              <a:t>RBF network class 1, </a:t>
            </a:r>
            <a:r>
              <a:rPr lang="en-CA" b="1" dirty="0" smtClean="0">
                <a:solidFill>
                  <a:srgbClr val="002060"/>
                </a:solidFill>
              </a:rPr>
              <a:t>RBF network class 2</a:t>
            </a:r>
            <a:endParaRPr lang="en-CA" b="1" dirty="0">
              <a:solidFill>
                <a:srgbClr val="002060"/>
              </a:solidFill>
            </a:endParaRPr>
          </a:p>
        </p:txBody>
      </p:sp>
      <p:sp>
        <p:nvSpPr>
          <p:cNvPr id="7" name="TextBox 6"/>
          <p:cNvSpPr txBox="1"/>
          <p:nvPr/>
        </p:nvSpPr>
        <p:spPr>
          <a:xfrm>
            <a:off x="7287491" y="6352164"/>
            <a:ext cx="4635919" cy="369332"/>
          </a:xfrm>
          <a:prstGeom prst="rect">
            <a:avLst/>
          </a:prstGeom>
          <a:noFill/>
        </p:spPr>
        <p:txBody>
          <a:bodyPr wrap="square" rtlCol="0">
            <a:spAutoFit/>
          </a:bodyPr>
          <a:lstStyle/>
          <a:p>
            <a:r>
              <a:rPr lang="en-CA" dirty="0" smtClean="0"/>
              <a:t>RBF network decision boundary</a:t>
            </a:r>
            <a:endParaRPr lang="en-CA" dirty="0"/>
          </a:p>
        </p:txBody>
      </p:sp>
      <p:sp>
        <p:nvSpPr>
          <p:cNvPr id="8" name="TextBox 7"/>
          <p:cNvSpPr txBox="1"/>
          <p:nvPr/>
        </p:nvSpPr>
        <p:spPr>
          <a:xfrm>
            <a:off x="-1" y="6484665"/>
            <a:ext cx="7068879" cy="338554"/>
          </a:xfrm>
          <a:prstGeom prst="rect">
            <a:avLst/>
          </a:prstGeom>
          <a:noFill/>
        </p:spPr>
        <p:txBody>
          <a:bodyPr wrap="square" rtlCol="0">
            <a:spAutoFit/>
          </a:bodyPr>
          <a:lstStyle/>
          <a:p>
            <a:r>
              <a:rPr lang="en-CA" sz="1600" dirty="0">
                <a:hlinkClick r:id="rId5"/>
              </a:rPr>
              <a:t>https://mccormickml.com/2013/08/15/radial-basis-function-network-rbfn-tutorial/</a:t>
            </a:r>
            <a:endParaRPr lang="en-CA" sz="1600" dirty="0"/>
          </a:p>
        </p:txBody>
      </p:sp>
    </p:spTree>
    <p:extLst>
      <p:ext uri="{BB962C8B-B14F-4D97-AF65-F5344CB8AC3E}">
        <p14:creationId xmlns:p14="http://schemas.microsoft.com/office/powerpoint/2010/main" val="404971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Summary</a:t>
            </a:r>
            <a:endParaRPr lang="en-CA" dirty="0"/>
          </a:p>
        </p:txBody>
      </p:sp>
      <p:sp>
        <p:nvSpPr>
          <p:cNvPr id="3" name="Content Placeholder 2"/>
          <p:cNvSpPr>
            <a:spLocks noGrp="1"/>
          </p:cNvSpPr>
          <p:nvPr>
            <p:ph idx="1"/>
          </p:nvPr>
        </p:nvSpPr>
        <p:spPr/>
        <p:txBody>
          <a:bodyPr/>
          <a:lstStyle/>
          <a:p>
            <a:r>
              <a:rPr lang="en-CA" dirty="0" smtClean="0"/>
              <a:t>Multilayer </a:t>
            </a:r>
            <a:r>
              <a:rPr lang="en-CA" dirty="0" err="1" smtClean="0"/>
              <a:t>perceptrons</a:t>
            </a:r>
            <a:r>
              <a:rPr lang="en-CA" dirty="0" smtClean="0"/>
              <a:t> (MLPs) can learn nonlinear functions</a:t>
            </a:r>
          </a:p>
          <a:p>
            <a:r>
              <a:rPr lang="en-CA" dirty="0" smtClean="0"/>
              <a:t>Backpropagation can be used to efficiently train MLPs </a:t>
            </a:r>
          </a:p>
          <a:p>
            <a:r>
              <a:rPr lang="en-CA" dirty="0" smtClean="0"/>
              <a:t>Standard feed-forward neural networks typically only require a single hidden layer to achieve optimal performance (not so for </a:t>
            </a:r>
            <a:r>
              <a:rPr lang="en-CA" dirty="0" err="1" smtClean="0"/>
              <a:t>convnets</a:t>
            </a:r>
            <a:r>
              <a:rPr lang="en-CA" dirty="0" smtClean="0"/>
              <a:t>)</a:t>
            </a:r>
          </a:p>
          <a:p>
            <a:r>
              <a:rPr lang="en-CA" dirty="0" smtClean="0"/>
              <a:t>RBF networks are another type of feedforward neural network</a:t>
            </a:r>
          </a:p>
          <a:p>
            <a:r>
              <a:rPr lang="en-CA" dirty="0" smtClean="0"/>
              <a:t>RBF more robust in presence of noise</a:t>
            </a:r>
          </a:p>
          <a:p>
            <a:r>
              <a:rPr lang="en-CA" dirty="0" smtClean="0"/>
              <a:t>However, RBFs do not perform dimensionality reduction</a:t>
            </a:r>
          </a:p>
          <a:p>
            <a:pPr lvl="1"/>
            <a:r>
              <a:rPr lang="en-CA" dirty="0" smtClean="0"/>
              <a:t>Convolutional neural networks can perform dimensionality reduction</a:t>
            </a:r>
          </a:p>
          <a:p>
            <a:r>
              <a:rPr lang="en-CA" dirty="0" smtClean="0"/>
              <a:t>Next: deep learning and </a:t>
            </a:r>
            <a:r>
              <a:rPr lang="en-CA" dirty="0" err="1" smtClean="0"/>
              <a:t>convnets</a:t>
            </a:r>
            <a:r>
              <a:rPr lang="en-CA" dirty="0" smtClean="0"/>
              <a:t> </a:t>
            </a:r>
            <a:r>
              <a:rPr lang="en-CA" dirty="0" smtClean="0"/>
              <a:t>(after demo </a:t>
            </a:r>
            <a:r>
              <a:rPr lang="en-CA" smtClean="0"/>
              <a:t>on Wednesday)</a:t>
            </a:r>
            <a:endParaRPr lang="en-CA" dirty="0" smtClean="0"/>
          </a:p>
          <a:p>
            <a:endParaRPr lang="en-CA" dirty="0" smtClean="0"/>
          </a:p>
          <a:p>
            <a:endParaRPr lang="en-CA" dirty="0"/>
          </a:p>
        </p:txBody>
      </p:sp>
    </p:spTree>
    <p:extLst>
      <p:ext uri="{BB962C8B-B14F-4D97-AF65-F5344CB8AC3E}">
        <p14:creationId xmlns:p14="http://schemas.microsoft.com/office/powerpoint/2010/main" val="364755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6082694"/>
              </a:xfrm>
            </p:spPr>
            <p:txBody>
              <a:bodyPr>
                <a:normAutofit/>
              </a:bodyPr>
              <a:lstStyle/>
              <a:p>
                <a:r>
                  <a:rPr lang="en-US" dirty="0"/>
                  <a:t>Kernel methods such as support vector machines (SVMs) use kernel functions which allows them to operate in high dimensional feature space without ever computing the coordinates of the data in that space </a:t>
                </a:r>
              </a:p>
              <a:p>
                <a:r>
                  <a:rPr lang="en-US" dirty="0"/>
                  <a:t>Rather, inner product is computed between pairs of instances in feature space</a:t>
                </a:r>
              </a:p>
              <a:p>
                <a:r>
                  <a:rPr lang="en-US" dirty="0"/>
                  <a:t>Any function </a:t>
                </a:r>
                <a14:m>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is kernel function if can be written: </a:t>
                </a:r>
                <a:br>
                  <a:rPr lang="en-US" dirty="0"/>
                </a:br>
                <a:r>
                  <a:rPr lang="en-US" dirty="0"/>
                  <a:t>									</a:t>
                </a:r>
                <a14:m>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oMath>
                </a14:m>
                <a:endParaRPr lang="en-US" dirty="0"/>
              </a:p>
              <a:p>
                <a:r>
                  <a:rPr lang="en-US" dirty="0"/>
                  <a:t>Where </a:t>
                </a:r>
                <a14:m>
                  <m:oMath xmlns:m="http://schemas.openxmlformats.org/officeDocument/2006/math">
                    <m:r>
                      <a:rPr lang="en-US" b="0" i="1" smtClean="0">
                        <a:latin typeface="Cambria Math" panose="02040503050406030204" pitchFamily="18" charset="0"/>
                        <a:ea typeface="Cambria Math" panose="02040503050406030204" pitchFamily="18" charset="0"/>
                      </a:rPr>
                      <m:t>𝜙</m:t>
                    </m:r>
                  </m:oMath>
                </a14:m>
                <a:r>
                  <a:rPr lang="en-US" dirty="0"/>
                  <a:t> is a function mapping instance into higher dimensional feature space</a:t>
                </a:r>
              </a:p>
              <a:p>
                <a:r>
                  <a:rPr lang="en-US" dirty="0"/>
                  <a:t>Example of mapping function: </a:t>
                </a:r>
                <a14:m>
                  <m:oMath xmlns:m="http://schemas.openxmlformats.org/officeDocument/2006/math">
                    <m:r>
                      <a:rPr lang="en-US" i="1" smtClean="0">
                        <a:latin typeface="Cambria Math" panose="02040503050406030204" pitchFamily="18" charset="0"/>
                        <a:ea typeface="Cambria Math" panose="02040503050406030204" pitchFamily="18" charset="0"/>
                      </a:rPr>
                      <m:t>𝜙</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𝑏</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a14:m>
                <a:endParaRPr lang="en-US" dirty="0"/>
              </a:p>
              <a:p>
                <a:r>
                  <a:rPr lang="en-US" dirty="0"/>
                  <a:t>Here</a:t>
                </a:r>
                <a:r>
                  <a:rPr lang="en-US" b="0" dirty="0"/>
                  <a:t>, </a:t>
                </a:r>
                <a14:m>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𝒚</m:t>
                        </m:r>
                      </m:e>
                    </m:d>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𝒙</m:t>
                            </m:r>
                          </m:e>
                        </m:d>
                      </m:e>
                      <m:sup>
                        <m:r>
                          <a:rPr lang="en-US" b="0" i="1" smtClean="0">
                            <a:latin typeface="Cambria Math" panose="02040503050406030204" pitchFamily="18" charset="0"/>
                            <a:ea typeface="Cambria Math" panose="02040503050406030204" pitchFamily="18" charset="0"/>
                          </a:rPr>
                          <m:t>2</m:t>
                        </m:r>
                      </m:sup>
                    </m:sSup>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𝒚</m:t>
                            </m:r>
                          </m:e>
                        </m:d>
                      </m:e>
                      <m:sup>
                        <m:r>
                          <a:rPr lang="en-US" b="0" i="1" smtClean="0">
                            <a:latin typeface="Cambria Math" panose="02040503050406030204" pitchFamily="18" charset="0"/>
                            <a:ea typeface="Cambria Math" panose="02040503050406030204" pitchFamily="18" charset="0"/>
                          </a:rPr>
                          <m:t>2</m:t>
                        </m:r>
                      </m:sup>
                    </m:sSup>
                  </m:oMath>
                </a14:m>
                <a:endParaRPr lang="en-US" dirty="0"/>
              </a:p>
              <a:p>
                <a:r>
                  <a:rPr lang="en-US" dirty="0"/>
                  <a:t>Kernel perceptron:</a:t>
                </a:r>
                <a:br>
                  <a:rPr lang="en-US" dirty="0"/>
                </a:b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𝑗</m:t>
                            </m:r>
                          </m:e>
                        </m:d>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𝒂</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1" i="1" smtClean="0">
                                <a:latin typeface="Cambria Math" panose="02040503050406030204" pitchFamily="18" charset="0"/>
                              </a:rPr>
                              <m:t>𝒋</m:t>
                            </m:r>
                          </m:e>
                        </m:d>
                        <m:r>
                          <a:rPr lang="en-US" b="0" i="1" smtClean="0">
                            <a:latin typeface="Cambria Math" panose="02040503050406030204" pitchFamily="18" charset="0"/>
                          </a:rPr>
                          <m:t>,</m:t>
                        </m:r>
                        <m:r>
                          <a:rPr lang="en-US" b="1" i="1" smtClean="0">
                            <a:latin typeface="Cambria Math" panose="02040503050406030204" pitchFamily="18" charset="0"/>
                          </a:rPr>
                          <m:t>𝒂</m:t>
                        </m:r>
                        <m:r>
                          <a:rPr lang="en-US" b="0" i="1" smtClean="0">
                            <a:latin typeface="Cambria Math" panose="02040503050406030204" pitchFamily="18" charset="0"/>
                          </a:rPr>
                          <m:t>)</m:t>
                        </m:r>
                      </m:e>
                    </m:nary>
                  </m:oMath>
                </a14:m>
                <a:r>
                  <a:rPr lang="en-US" dirty="0"/>
                  <a:t/>
                </a:r>
                <a:br>
                  <a:rPr lang="en-US" dirty="0"/>
                </a:br>
                <a:r>
                  <a:rPr lang="en-US" sz="1800" dirty="0"/>
                  <a:t>where x is predicted class,</a:t>
                </a:r>
                <a:r>
                  <a:rPr lang="en-US" sz="1800" b="0" dirty="0"/>
                  <a:t> </a:t>
                </a:r>
                <a14:m>
                  <m:oMath xmlns:m="http://schemas.openxmlformats.org/officeDocument/2006/math">
                    <m:sSup>
                      <m:sSupPr>
                        <m:ctrlPr>
                          <a:rPr lang="en-US" sz="1800" b="0" i="1" smtClean="0">
                            <a:latin typeface="Cambria Math" panose="02040503050406030204" pitchFamily="18" charset="0"/>
                          </a:rPr>
                        </m:ctrlPr>
                      </m:sSupPr>
                      <m:e>
                        <m:r>
                          <a:rPr lang="en-US" sz="1800" b="1" i="1" smtClean="0">
                            <a:latin typeface="Cambria Math" panose="02040503050406030204" pitchFamily="18" charset="0"/>
                          </a:rPr>
                          <m:t>𝒂</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r>
                          <a:rPr lang="en-US" sz="1800" b="1" i="1" smtClean="0">
                            <a:latin typeface="Cambria Math" panose="02040503050406030204" pitchFamily="18" charset="0"/>
                          </a:rPr>
                          <m:t>𝒋</m:t>
                        </m:r>
                      </m:e>
                    </m:d>
                  </m:oMath>
                </a14:m>
                <a:r>
                  <a:rPr lang="en-US" sz="1800" dirty="0"/>
                  <a:t> is </a:t>
                </a:r>
                <a:r>
                  <a:rPr lang="en-US" sz="1800" dirty="0" err="1"/>
                  <a:t>j</a:t>
                </a:r>
                <a:r>
                  <a:rPr lang="en-US" sz="1800" baseline="30000" dirty="0" err="1"/>
                  <a:t>th</a:t>
                </a:r>
                <a:r>
                  <a:rPr lang="en-US" sz="1800" dirty="0"/>
                  <a:t> misclassified training</a:t>
                </a:r>
                <a:br>
                  <a:rPr lang="en-US" sz="1800" dirty="0"/>
                </a:br>
                <a:r>
                  <a:rPr lang="en-US" sz="1800" dirty="0"/>
                  <a:t>instance, </a:t>
                </a:r>
                <a14:m>
                  <m:oMath xmlns:m="http://schemas.openxmlformats.org/officeDocument/2006/math">
                    <m:r>
                      <a:rPr lang="en-US" sz="1800" b="0" i="1" smtClean="0">
                        <a:latin typeface="Cambria Math" panose="02040503050406030204" pitchFamily="18" charset="0"/>
                      </a:rPr>
                      <m:t>𝑦</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𝑗</m:t>
                        </m:r>
                      </m:e>
                    </m:d>
                  </m:oMath>
                </a14:m>
                <a:r>
                  <a:rPr lang="en-US" sz="1800" dirty="0"/>
                  <a:t> is class </a:t>
                </a:r>
                <a14:m>
                  <m:oMath xmlns:m="http://schemas.openxmlformats.org/officeDocument/2006/math">
                    <m:sSup>
                      <m:sSupPr>
                        <m:ctrlPr>
                          <a:rPr lang="en-US" sz="1800" b="0" i="1" smtClean="0">
                            <a:latin typeface="Cambria Math" panose="02040503050406030204" pitchFamily="18" charset="0"/>
                          </a:rPr>
                        </m:ctrlPr>
                      </m:sSupPr>
                      <m:e>
                        <m:r>
                          <a:rPr lang="en-US" sz="1800" b="1" i="1" smtClean="0">
                            <a:latin typeface="Cambria Math" panose="02040503050406030204" pitchFamily="18" charset="0"/>
                          </a:rPr>
                          <m:t>𝒂</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r>
                          <a:rPr lang="en-US" sz="1800" b="1" i="1" smtClean="0">
                            <a:latin typeface="Cambria Math" panose="02040503050406030204" pitchFamily="18" charset="0"/>
                          </a:rPr>
                          <m:t>𝒋</m:t>
                        </m:r>
                      </m:e>
                    </m:d>
                  </m:oMath>
                </a14:m>
                <a:r>
                  <a:rPr lang="en-US" sz="1800" dirty="0"/>
                  <a:t>’s class value (-1 or 1), and </a:t>
                </a:r>
                <a14:m>
                  <m:oMath xmlns:m="http://schemas.openxmlformats.org/officeDocument/2006/math">
                    <m:r>
                      <a:rPr lang="en-US" sz="1800" b="1" i="1" smtClean="0">
                        <a:latin typeface="Cambria Math" panose="02040503050406030204" pitchFamily="18" charset="0"/>
                      </a:rPr>
                      <m:t>𝒂</m:t>
                    </m:r>
                  </m:oMath>
                </a14:m>
                <a:r>
                  <a:rPr lang="en-US" sz="1800" dirty="0"/>
                  <a:t> is the</a:t>
                </a:r>
                <a:br>
                  <a:rPr lang="en-US" sz="1800" dirty="0"/>
                </a:br>
                <a:r>
                  <a:rPr lang="en-US" sz="1800" dirty="0"/>
                  <a:t>new instance to be predicted </a:t>
                </a:r>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0" y="775306"/>
                <a:ext cx="12192000" cy="6082694"/>
              </a:xfrm>
              <a:blipFill>
                <a:blip r:embed="rId2"/>
                <a:stretch>
                  <a:fillRect l="-833" t="-1667" b="-41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0515600" cy="775306"/>
          </a:xfrm>
        </p:spPr>
        <p:txBody>
          <a:bodyPr/>
          <a:lstStyle/>
          <a:p>
            <a:r>
              <a:rPr lang="en-US" dirty="0"/>
              <a:t>	Kernel recap</a:t>
            </a:r>
          </a:p>
        </p:txBody>
      </p:sp>
      <p:pic>
        <p:nvPicPr>
          <p:cNvPr id="7" name="Picture 6">
            <a:extLst>
              <a:ext uri="{FF2B5EF4-FFF2-40B4-BE49-F238E27FC236}">
                <a16:creationId xmlns:a16="http://schemas.microsoft.com/office/drawing/2014/main" id="{28F54AB3-74C4-624B-9F64-A733E91B8832}"/>
              </a:ext>
            </a:extLst>
          </p:cNvPr>
          <p:cNvPicPr>
            <a:picLocks noChangeAspect="1"/>
          </p:cNvPicPr>
          <p:nvPr/>
        </p:nvPicPr>
        <p:blipFill>
          <a:blip r:embed="rId3"/>
          <a:stretch>
            <a:fillRect/>
          </a:stretch>
        </p:blipFill>
        <p:spPr>
          <a:xfrm>
            <a:off x="6478772" y="4503601"/>
            <a:ext cx="5227674" cy="2354399"/>
          </a:xfrm>
          <a:prstGeom prst="rect">
            <a:avLst/>
          </a:prstGeom>
        </p:spPr>
      </p:pic>
      <p:pic>
        <p:nvPicPr>
          <p:cNvPr id="8" name="Picture 7">
            <a:extLst>
              <a:ext uri="{FF2B5EF4-FFF2-40B4-BE49-F238E27FC236}">
                <a16:creationId xmlns:a16="http://schemas.microsoft.com/office/drawing/2014/main" id="{DF22BB9D-8F1D-0E4A-AE10-7FC7F005E161}"/>
              </a:ext>
            </a:extLst>
          </p:cNvPr>
          <p:cNvPicPr>
            <a:picLocks noChangeAspect="1"/>
          </p:cNvPicPr>
          <p:nvPr/>
        </p:nvPicPr>
        <p:blipFill>
          <a:blip r:embed="rId4"/>
          <a:stretch>
            <a:fillRect/>
          </a:stretch>
        </p:blipFill>
        <p:spPr>
          <a:xfrm>
            <a:off x="284687" y="0"/>
            <a:ext cx="549455" cy="824183"/>
          </a:xfrm>
          <a:prstGeom prst="rect">
            <a:avLst/>
          </a:prstGeom>
        </p:spPr>
      </p:pic>
    </p:spTree>
    <p:extLst>
      <p:ext uri="{BB962C8B-B14F-4D97-AF65-F5344CB8AC3E}">
        <p14:creationId xmlns:p14="http://schemas.microsoft.com/office/powerpoint/2010/main" val="396680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0515600" cy="775306"/>
          </a:xfrm>
        </p:spPr>
        <p:txBody>
          <a:bodyPr/>
          <a:lstStyle/>
          <a:p>
            <a:r>
              <a:rPr lang="en-US" dirty="0"/>
              <a:t>Multilayer </a:t>
            </a:r>
            <a:r>
              <a:rPr lang="en-US" dirty="0" err="1"/>
              <a:t>Perceptrons</a:t>
            </a:r>
            <a:endParaRPr lang="en-US" dirty="0"/>
          </a:p>
        </p:txBody>
      </p:sp>
      <p:sp>
        <p:nvSpPr>
          <p:cNvPr id="6" name="Content Placeholder 2">
            <a:extLst>
              <a:ext uri="{FF2B5EF4-FFF2-40B4-BE49-F238E27FC236}">
                <a16:creationId xmlns:a16="http://schemas.microsoft.com/office/drawing/2014/main" id="{98C67E20-08D9-7F4C-93B0-E4439E6CAB85}"/>
              </a:ext>
            </a:extLst>
          </p:cNvPr>
          <p:cNvSpPr>
            <a:spLocks noGrp="1"/>
          </p:cNvSpPr>
          <p:nvPr>
            <p:ph idx="1"/>
          </p:nvPr>
        </p:nvSpPr>
        <p:spPr>
          <a:xfrm>
            <a:off x="0" y="775306"/>
            <a:ext cx="12192000" cy="6082694"/>
          </a:xfrm>
        </p:spPr>
        <p:txBody>
          <a:bodyPr/>
          <a:lstStyle/>
          <a:p>
            <a:r>
              <a:rPr lang="en-US" dirty="0"/>
              <a:t>Using a kernel is not the only way to create nonlinear classifier with perceptron</a:t>
            </a:r>
          </a:p>
          <a:p>
            <a:r>
              <a:rPr lang="en-US" dirty="0"/>
              <a:t>Before discovery of kernels (1990s), nonlinear classification was done by connecting many simple perceptron-like models in a hierarchical structure</a:t>
            </a:r>
          </a:p>
          <a:p>
            <a:r>
              <a:rPr lang="en-US" dirty="0"/>
              <a:t>Recently, this approach has seen dramatic comeback (deep learning, chapter 11)</a:t>
            </a:r>
          </a:p>
          <a:p>
            <a:r>
              <a:rPr lang="en-US" dirty="0"/>
              <a:t>Brain analogy: single-layer perceptron can be seen as one neuron</a:t>
            </a:r>
          </a:p>
          <a:p>
            <a:r>
              <a:rPr lang="en-US" dirty="0"/>
              <a:t>The brain performs impressive feats by connecting multiple neurons together</a:t>
            </a:r>
          </a:p>
          <a:p>
            <a:r>
              <a:rPr lang="en-US" dirty="0"/>
              <a:t>We will now see how multilayer </a:t>
            </a:r>
            <a:r>
              <a:rPr lang="en-US" dirty="0" err="1"/>
              <a:t>perceptrons</a:t>
            </a:r>
            <a:r>
              <a:rPr lang="en-US" dirty="0"/>
              <a:t> perform nonlinear classification</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01CB50C5-50AA-3841-A5AF-D53672CC0AC0}"/>
              </a:ext>
            </a:extLst>
          </p:cNvPr>
          <p:cNvPicPr>
            <a:picLocks noChangeAspect="1"/>
          </p:cNvPicPr>
          <p:nvPr/>
        </p:nvPicPr>
        <p:blipFill>
          <a:blip r:embed="rId2"/>
          <a:stretch>
            <a:fillRect/>
          </a:stretch>
        </p:blipFill>
        <p:spPr>
          <a:xfrm>
            <a:off x="3815907" y="4288282"/>
            <a:ext cx="3403600" cy="2569718"/>
          </a:xfrm>
          <a:prstGeom prst="rect">
            <a:avLst/>
          </a:prstGeom>
        </p:spPr>
      </p:pic>
    </p:spTree>
    <p:extLst>
      <p:ext uri="{BB962C8B-B14F-4D97-AF65-F5344CB8AC3E}">
        <p14:creationId xmlns:p14="http://schemas.microsoft.com/office/powerpoint/2010/main" val="185300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95693" y="5051336"/>
            <a:ext cx="12096307" cy="1806664"/>
          </a:xfrm>
        </p:spPr>
        <p:txBody>
          <a:bodyPr>
            <a:normAutofit/>
          </a:bodyPr>
          <a:lstStyle/>
          <a:p>
            <a:r>
              <a:rPr lang="en-US" dirty="0"/>
              <a:t>The classes in (A) are not linearly separable but (B, C, D) are all linearly separable</a:t>
            </a:r>
          </a:p>
          <a:p>
            <a:r>
              <a:rPr lang="en-US" dirty="0"/>
              <a:t>(B, C, D) can all be learned by single-layer perceptron </a:t>
            </a:r>
          </a:p>
          <a:p>
            <a:r>
              <a:rPr lang="en-US" dirty="0"/>
              <a:t>E) shows a network with 3 </a:t>
            </a:r>
            <a:r>
              <a:rPr lang="en-US" dirty="0" err="1"/>
              <a:t>perceptrons</a:t>
            </a:r>
            <a:r>
              <a:rPr lang="en-US" dirty="0"/>
              <a:t> (units) labeled A,B,C</a:t>
            </a:r>
          </a:p>
          <a:p>
            <a:pPr marL="457200" lvl="1" indent="0">
              <a:buNone/>
            </a:pPr>
            <a:endParaRPr lang="en-US" dirty="0"/>
          </a:p>
        </p:txBody>
      </p:sp>
      <p:pic>
        <p:nvPicPr>
          <p:cNvPr id="4" name="Picture 3">
            <a:extLst>
              <a:ext uri="{FF2B5EF4-FFF2-40B4-BE49-F238E27FC236}">
                <a16:creationId xmlns:a16="http://schemas.microsoft.com/office/drawing/2014/main" id="{C7A9BDFC-9188-8549-895C-A1BCE8F69AE0}"/>
              </a:ext>
            </a:extLst>
          </p:cNvPr>
          <p:cNvPicPr>
            <a:picLocks noChangeAspect="1"/>
          </p:cNvPicPr>
          <p:nvPr/>
        </p:nvPicPr>
        <p:blipFill>
          <a:blip r:embed="rId2"/>
          <a:stretch>
            <a:fillRect/>
          </a:stretch>
        </p:blipFill>
        <p:spPr>
          <a:xfrm>
            <a:off x="95693" y="0"/>
            <a:ext cx="9456417" cy="5051336"/>
          </a:xfrm>
          <a:prstGeom prst="rect">
            <a:avLst/>
          </a:prstGeom>
        </p:spPr>
      </p:pic>
    </p:spTree>
    <p:extLst>
      <p:ext uri="{BB962C8B-B14F-4D97-AF65-F5344CB8AC3E}">
        <p14:creationId xmlns:p14="http://schemas.microsoft.com/office/powerpoint/2010/main" val="83427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3907255" y="0"/>
                <a:ext cx="8284745" cy="6858000"/>
              </a:xfrm>
            </p:spPr>
            <p:txBody>
              <a:bodyPr>
                <a:normAutofit/>
              </a:bodyPr>
              <a:lstStyle/>
              <a:p>
                <a:r>
                  <a:rPr lang="en-US" dirty="0"/>
                  <a:t>Neurons A,B are connected to the input layer </a:t>
                </a:r>
              </a:p>
              <a:p>
                <a:pPr lvl="1"/>
                <a:r>
                  <a:rPr lang="en-US" dirty="0"/>
                  <a:t>Receive 3 inputs: a</a:t>
                </a:r>
                <a:r>
                  <a:rPr lang="en-US" baseline="-25000" dirty="0"/>
                  <a:t>1</a:t>
                </a:r>
                <a:r>
                  <a:rPr lang="en-US" dirty="0"/>
                  <a:t>, a</a:t>
                </a:r>
                <a:r>
                  <a:rPr lang="en-US" baseline="-25000" dirty="0"/>
                  <a:t>2</a:t>
                </a:r>
                <a:r>
                  <a:rPr lang="en-US" dirty="0"/>
                  <a:t>, bias</a:t>
                </a:r>
              </a:p>
              <a:p>
                <a:r>
                  <a:rPr lang="en-US" dirty="0"/>
                  <a:t>However, neuron C has no direct connection to outside environment, it is a </a:t>
                </a:r>
                <a:r>
                  <a:rPr lang="en-US" i="1" dirty="0"/>
                  <a:t>hidden layer</a:t>
                </a:r>
              </a:p>
              <a:p>
                <a:r>
                  <a:rPr lang="en-US" dirty="0"/>
                  <a:t>The hidden layer allows the network to represent XOR</a:t>
                </a:r>
              </a:p>
              <a:p>
                <a:r>
                  <a:rPr lang="en-US" dirty="0"/>
                  <a:t>Trying one possible combinations of input signals:</a:t>
                </a:r>
              </a:p>
              <a:p>
                <a:r>
                  <a:rPr lang="en-US" dirty="0"/>
                  <a:t>a</a:t>
                </a:r>
                <a:r>
                  <a:rPr lang="en-US" baseline="-25000" dirty="0"/>
                  <a:t>1</a:t>
                </a:r>
                <a:r>
                  <a:rPr lang="en-US" dirty="0"/>
                  <a:t>=1, a</a:t>
                </a:r>
                <a:r>
                  <a:rPr lang="en-US" baseline="-25000" dirty="0"/>
                  <a:t>2</a:t>
                </a:r>
                <a:r>
                  <a:rPr lang="en-US" dirty="0"/>
                  <a:t>=1</a:t>
                </a:r>
              </a:p>
              <a:p>
                <a:pPr lvl="1"/>
                <a:r>
                  <a:rPr lang="en-US" dirty="0"/>
                  <a:t>Unit A outputs 1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∙1+1∙1−0.5∙1&gt;0</m:t>
                    </m:r>
                    <m:r>
                      <a:rPr lang="en-US" b="0" i="1" smtClean="0">
                        <a:latin typeface="Cambria Math" panose="02040503050406030204" pitchFamily="18" charset="0"/>
                      </a:rPr>
                      <m:t>)</m:t>
                    </m:r>
                  </m:oMath>
                </a14:m>
                <a:endParaRPr lang="en-US" dirty="0"/>
              </a:p>
              <a:p>
                <a:pPr lvl="1"/>
                <a:r>
                  <a:rPr lang="en-US" dirty="0"/>
                  <a:t>Unity B outputs 0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∙1−1∙1+1.5∙1&lt;0)</m:t>
                    </m:r>
                  </m:oMath>
                </a14:m>
                <a:endParaRPr lang="en-US" dirty="0"/>
              </a:p>
              <a:p>
                <a:pPr lvl="1"/>
                <a:r>
                  <a:rPr lang="en-US" dirty="0"/>
                  <a:t>Unit C outputs 0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∙1+1∙0−1.5∙1&lt;0</m:t>
                        </m:r>
                      </m:e>
                    </m:d>
                  </m:oMath>
                </a14:m>
                <a:endParaRPr lang="en-US" dirty="0"/>
              </a:p>
              <a:p>
                <a:pPr lvl="2"/>
                <a:r>
                  <a:rPr lang="en-US" dirty="0"/>
                  <a:t>This is the correct answer, XOR(1,1) = 0</a:t>
                </a:r>
              </a:p>
              <a:p>
                <a:r>
                  <a:rPr lang="en-US" dirty="0"/>
                  <a:t>Unit A represents ‘OR’</a:t>
                </a:r>
              </a:p>
              <a:p>
                <a:r>
                  <a:rPr lang="en-US" dirty="0"/>
                  <a:t>Unity B represents ‘NAND’</a:t>
                </a:r>
              </a:p>
              <a:p>
                <a:r>
                  <a:rPr lang="en-US" dirty="0"/>
                  <a:t>Unit C represents ‘AND’</a:t>
                </a:r>
              </a:p>
              <a:p>
                <a:r>
                  <a:rPr lang="en-US" dirty="0"/>
                  <a:t>Together, they represent (a</a:t>
                </a:r>
                <a:r>
                  <a:rPr lang="en-US" baseline="-25000" dirty="0"/>
                  <a:t>1</a:t>
                </a:r>
                <a:r>
                  <a:rPr lang="en-US" dirty="0"/>
                  <a:t> OR a</a:t>
                </a:r>
                <a:r>
                  <a:rPr lang="en-US" baseline="-25000" dirty="0"/>
                  <a:t>2</a:t>
                </a:r>
                <a:r>
                  <a:rPr lang="en-US" dirty="0"/>
                  <a:t>) AND (a</a:t>
                </a:r>
                <a:r>
                  <a:rPr lang="en-US" baseline="-25000" dirty="0"/>
                  <a:t>1</a:t>
                </a:r>
                <a:r>
                  <a:rPr lang="en-US" dirty="0"/>
                  <a:t> NAND a</a:t>
                </a:r>
                <a:r>
                  <a:rPr lang="en-US" baseline="-25000" dirty="0"/>
                  <a:t>2</a:t>
                </a:r>
                <a:r>
                  <a:rPr lang="en-US" dirty="0"/>
                  <a:t>) </a:t>
                </a:r>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3907255" y="0"/>
                <a:ext cx="8284745" cy="6858000"/>
              </a:xfrm>
              <a:blipFill>
                <a:blip r:embed="rId2"/>
                <a:stretch>
                  <a:fillRect l="-1225" t="-1481" r="-459" b="-22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CCE4865-DFD7-2F48-A1C6-3BEE2B9098E6}"/>
              </a:ext>
            </a:extLst>
          </p:cNvPr>
          <p:cNvPicPr>
            <a:picLocks noChangeAspect="1"/>
          </p:cNvPicPr>
          <p:nvPr/>
        </p:nvPicPr>
        <p:blipFill>
          <a:blip r:embed="rId3"/>
          <a:stretch>
            <a:fillRect/>
          </a:stretch>
        </p:blipFill>
        <p:spPr>
          <a:xfrm>
            <a:off x="0" y="0"/>
            <a:ext cx="3907255" cy="6858000"/>
          </a:xfrm>
          <a:prstGeom prst="rect">
            <a:avLst/>
          </a:prstGeom>
        </p:spPr>
      </p:pic>
    </p:spTree>
    <p:extLst>
      <p:ext uri="{BB962C8B-B14F-4D97-AF65-F5344CB8AC3E}">
        <p14:creationId xmlns:p14="http://schemas.microsoft.com/office/powerpoint/2010/main" val="295842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0515600" cy="775306"/>
          </a:xfrm>
        </p:spPr>
        <p:txBody>
          <a:bodyPr/>
          <a:lstStyle/>
          <a:p>
            <a:r>
              <a:rPr lang="en-US" dirty="0"/>
              <a:t>Multilayer </a:t>
            </a:r>
            <a:r>
              <a:rPr lang="en-US" dirty="0" err="1"/>
              <a:t>perceptrons</a:t>
            </a:r>
            <a:r>
              <a:rPr lang="en-US" dirty="0"/>
              <a:t> (</a:t>
            </a:r>
            <a:r>
              <a:rPr lang="en-US" b="1" dirty="0"/>
              <a:t>MLP</a:t>
            </a:r>
            <a:r>
              <a:rPr lang="en-US" dirty="0"/>
              <a:t>s)</a:t>
            </a:r>
          </a:p>
        </p:txBody>
      </p:sp>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6082694"/>
          </a:xfrm>
        </p:spPr>
        <p:txBody>
          <a:bodyPr/>
          <a:lstStyle/>
          <a:p>
            <a:r>
              <a:rPr lang="en-US" dirty="0"/>
              <a:t>Any expression from propositional logic can be converted into a multilayer perceptron, because AND, OR, and NOT can be represented by single perceptron</a:t>
            </a:r>
          </a:p>
          <a:p>
            <a:r>
              <a:rPr lang="en-US" dirty="0"/>
              <a:t>Individual units can be combined together to form arbitrarily complex expression</a:t>
            </a:r>
          </a:p>
          <a:p>
            <a:r>
              <a:rPr lang="en-US" dirty="0"/>
              <a:t>Two layer perceptron (not counting input) is sufficient to represent expressions from propositional logic</a:t>
            </a:r>
          </a:p>
          <a:p>
            <a:r>
              <a:rPr lang="en-US" dirty="0"/>
              <a:t>Big question is how to </a:t>
            </a:r>
            <a:r>
              <a:rPr lang="en-US" i="1" dirty="0"/>
              <a:t>learn </a:t>
            </a:r>
            <a:r>
              <a:rPr lang="en-US" dirty="0"/>
              <a:t>a multilayer perceptron?</a:t>
            </a:r>
          </a:p>
          <a:p>
            <a:r>
              <a:rPr lang="en-US" dirty="0"/>
              <a:t>Need to learn two things: </a:t>
            </a:r>
          </a:p>
          <a:p>
            <a:pPr lvl="1"/>
            <a:r>
              <a:rPr lang="en-US" dirty="0"/>
              <a:t>1) structure of network (hyper-parameter)</a:t>
            </a:r>
          </a:p>
          <a:p>
            <a:pPr lvl="1"/>
            <a:r>
              <a:rPr lang="en-US" dirty="0"/>
              <a:t>2) values of the weights</a:t>
            </a:r>
          </a:p>
          <a:p>
            <a:r>
              <a:rPr lang="en-US" dirty="0"/>
              <a:t>Backpropagation is a simple algorithm for determining the values of the weights</a:t>
            </a:r>
          </a:p>
          <a:p>
            <a:r>
              <a:rPr lang="en-US" dirty="0"/>
              <a:t>Learning the structure of network is more complicated</a:t>
            </a:r>
          </a:p>
          <a:p>
            <a:pPr lvl="1"/>
            <a:r>
              <a:rPr lang="en-US" dirty="0"/>
              <a:t>Requires expert knowledge or lots of hyperparameter tuning</a:t>
            </a:r>
          </a:p>
          <a:p>
            <a:pPr lvl="1"/>
            <a:r>
              <a:rPr lang="en-US" dirty="0"/>
              <a:t>Often, only a single hidden layer is necessary</a:t>
            </a:r>
          </a:p>
          <a:p>
            <a:pPr lvl="1"/>
            <a:endParaRPr lang="en-US" dirty="0"/>
          </a:p>
        </p:txBody>
      </p:sp>
    </p:spTree>
    <p:extLst>
      <p:ext uri="{BB962C8B-B14F-4D97-AF65-F5344CB8AC3E}">
        <p14:creationId xmlns:p14="http://schemas.microsoft.com/office/powerpoint/2010/main" val="161642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0515600" cy="775306"/>
          </a:xfrm>
        </p:spPr>
        <p:txBody>
          <a:bodyPr/>
          <a:lstStyle/>
          <a:p>
            <a:r>
              <a:rPr lang="en-US" dirty="0"/>
              <a:t>Backpropagation</a:t>
            </a:r>
          </a:p>
        </p:txBody>
      </p:sp>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6082694"/>
          </a:xfrm>
        </p:spPr>
        <p:txBody>
          <a:bodyPr/>
          <a:lstStyle/>
          <a:p>
            <a:r>
              <a:rPr lang="en-US" dirty="0"/>
              <a:t>Suppose we seek to construct a multilayer perceptron for some dataset</a:t>
            </a:r>
          </a:p>
          <a:p>
            <a:r>
              <a:rPr lang="en-US" dirty="0"/>
              <a:t>Given a fixed network structure, must determine appropriate connection weights</a:t>
            </a:r>
          </a:p>
          <a:p>
            <a:r>
              <a:rPr lang="en-US" dirty="0"/>
              <a:t>In the absence of hidden layers, can find weights using perceptron learning rule</a:t>
            </a:r>
          </a:p>
          <a:p>
            <a:r>
              <a:rPr lang="en-US" dirty="0"/>
              <a:t>We could use the perceptron learning rule to update the final layer because we know what their output should be</a:t>
            </a:r>
          </a:p>
          <a:p>
            <a:r>
              <a:rPr lang="en-US" dirty="0"/>
              <a:t>However, the correct outputs of the hidden layer are unknown, so we cannot use the perceptron learning rule for hidden units</a:t>
            </a:r>
          </a:p>
          <a:p>
            <a:r>
              <a:rPr lang="en-US" dirty="0"/>
              <a:t>The solution is to modify weights of connections leading to hidden units based on the strength of each unit’s contribution to the final prediction</a:t>
            </a:r>
          </a:p>
          <a:p>
            <a:r>
              <a:rPr lang="en-US" dirty="0"/>
              <a:t>Standard mathematical optimization technique </a:t>
            </a:r>
            <a:r>
              <a:rPr lang="en-US" i="1" dirty="0"/>
              <a:t>gradient descent </a:t>
            </a:r>
            <a:r>
              <a:rPr lang="en-US" dirty="0"/>
              <a:t>can do this</a:t>
            </a:r>
          </a:p>
          <a:p>
            <a:r>
              <a:rPr lang="en-US" dirty="0"/>
              <a:t>Gradient descent involves taking derivatives, but the perceptron’s output (step function) is not differentiable</a:t>
            </a:r>
          </a:p>
          <a:p>
            <a:endParaRPr lang="en-US" dirty="0"/>
          </a:p>
          <a:p>
            <a:endParaRPr lang="en-US" dirty="0"/>
          </a:p>
        </p:txBody>
      </p:sp>
    </p:spTree>
    <p:extLst>
      <p:ext uri="{BB962C8B-B14F-4D97-AF65-F5344CB8AC3E}">
        <p14:creationId xmlns:p14="http://schemas.microsoft.com/office/powerpoint/2010/main" val="400314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0515600" cy="775306"/>
          </a:xfrm>
        </p:spPr>
        <p:txBody>
          <a:bodyPr/>
          <a:lstStyle/>
          <a:p>
            <a:r>
              <a:rPr lang="en-US" dirty="0"/>
              <a:t>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1" y="3573598"/>
                <a:ext cx="12089219" cy="3284402"/>
              </a:xfrm>
            </p:spPr>
            <p:txBody>
              <a:bodyPr>
                <a:normAutofit/>
              </a:bodyPr>
              <a:lstStyle/>
              <a:p>
                <a:r>
                  <a:rPr lang="en-US" dirty="0"/>
                  <a:t>A) step function used by perceptron, we want something similar in shape but differentiable</a:t>
                </a:r>
              </a:p>
              <a:p>
                <a:r>
                  <a:rPr lang="en-US" dirty="0"/>
                  <a:t>B) sigmoid function, a common replacement to the step function</a:t>
                </a:r>
                <a:br>
                  <a:rPr lang="en-US" dirty="0"/>
                </a:br>
                <a:r>
                  <a:rPr lang="en-US" dirty="0"/>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𝑥</m:t>
                            </m:r>
                          </m:sup>
                        </m:sSup>
                      </m:den>
                    </m:f>
                  </m:oMath>
                </a14:m>
                <a:endParaRPr lang="en-US" dirty="0"/>
              </a:p>
              <a:p>
                <a:r>
                  <a:rPr lang="en-US" dirty="0"/>
                  <a:t>To apply standard gradient descent, error function must be differentiable</a:t>
                </a:r>
              </a:p>
              <a:p>
                <a:r>
                  <a:rPr lang="en-US" dirty="0"/>
                  <a:t>Number of misclassifications (measured by 0-1 loss function is not differentiable)</a:t>
                </a:r>
              </a:p>
              <a:p>
                <a:endParaRPr lang="en-US" dirty="0"/>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1" y="3573598"/>
                <a:ext cx="12089219" cy="3284402"/>
              </a:xfrm>
              <a:blipFill>
                <a:blip r:embed="rId2"/>
                <a:stretch>
                  <a:fillRect l="-840" t="-2692" r="-84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73FA563-5AAE-DF4E-B2DB-1C4D8601598D}"/>
              </a:ext>
            </a:extLst>
          </p:cNvPr>
          <p:cNvPicPr>
            <a:picLocks noChangeAspect="1"/>
          </p:cNvPicPr>
          <p:nvPr/>
        </p:nvPicPr>
        <p:blipFill>
          <a:blip r:embed="rId3"/>
          <a:stretch>
            <a:fillRect/>
          </a:stretch>
        </p:blipFill>
        <p:spPr>
          <a:xfrm>
            <a:off x="2987748" y="775306"/>
            <a:ext cx="6737498" cy="2798292"/>
          </a:xfrm>
          <a:prstGeom prst="rect">
            <a:avLst/>
          </a:prstGeom>
        </p:spPr>
      </p:pic>
    </p:spTree>
    <p:extLst>
      <p:ext uri="{BB962C8B-B14F-4D97-AF65-F5344CB8AC3E}">
        <p14:creationId xmlns:p14="http://schemas.microsoft.com/office/powerpoint/2010/main" val="256473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2192000" cy="775306"/>
          </a:xfrm>
        </p:spPr>
        <p:txBody>
          <a:bodyPr/>
          <a:lstStyle/>
          <a:p>
            <a:r>
              <a:rPr lang="en-US" dirty="0"/>
              <a:t>Backpropagation – loss function &amp;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2228540"/>
              </a:xfrm>
            </p:spPr>
            <p:txBody>
              <a:bodyPr/>
              <a:lstStyle/>
              <a:p>
                <a:r>
                  <a:rPr lang="en-US" dirty="0"/>
                  <a:t>Multilayer </a:t>
                </a:r>
                <a:r>
                  <a:rPr lang="en-US" dirty="0" err="1"/>
                  <a:t>perceptrons</a:t>
                </a:r>
                <a:r>
                  <a:rPr lang="en-US" dirty="0"/>
                  <a:t> are usually trained by minimizing squared error of network’s output, treating it as an estimate of class probability</a:t>
                </a:r>
              </a:p>
              <a:p>
                <a:r>
                  <a:rPr lang="en-US" dirty="0"/>
                  <a:t>Squared loss function for single training instance:</a:t>
                </a:r>
                <a:br>
                  <a:rPr lang="en-US" dirty="0"/>
                </a:br>
                <a:r>
                  <a:rPr lang="en-US" dirty="0"/>
                  <a: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 </a:t>
                </a:r>
                <a:r>
                  <a:rPr lang="en-US" sz="1800" dirty="0"/>
                  <a:t>where </a:t>
                </a:r>
                <a14:m>
                  <m:oMath xmlns:m="http://schemas.openxmlformats.org/officeDocument/2006/math">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oMath>
                </a14:m>
                <a:r>
                  <a:rPr lang="en-US" sz="1800" dirty="0"/>
                  <a:t> is network’s prediction obtained from output unit, and 						    </a:t>
                </a:r>
                <a14:m>
                  <m:oMath xmlns:m="http://schemas.openxmlformats.org/officeDocument/2006/math">
                    <m:r>
                      <a:rPr lang="en-US" sz="1800" b="0" i="1" smtClean="0">
                        <a:latin typeface="Cambria Math" panose="02040503050406030204" pitchFamily="18" charset="0"/>
                      </a:rPr>
                      <m:t>𝑦</m:t>
                    </m:r>
                  </m:oMath>
                </a14:m>
                <a:r>
                  <a:rPr lang="en-US" sz="1800" dirty="0"/>
                  <a:t> is instance’s class label (assumed 0 or 1 here)</a:t>
                </a:r>
              </a:p>
              <a:p>
                <a:endParaRPr lang="en-US" dirty="0"/>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0" y="775306"/>
                <a:ext cx="12192000" cy="2228540"/>
              </a:xfrm>
              <a:blipFill>
                <a:blip r:embed="rId2"/>
                <a:stretch>
                  <a:fillRect l="-833" t="-4520" b="-11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4B110B0-10DD-5E4C-BA59-B30F37320879}"/>
              </a:ext>
            </a:extLst>
          </p:cNvPr>
          <p:cNvPicPr>
            <a:picLocks noChangeAspect="1"/>
          </p:cNvPicPr>
          <p:nvPr/>
        </p:nvPicPr>
        <p:blipFill>
          <a:blip r:embed="rId3"/>
          <a:stretch>
            <a:fillRect/>
          </a:stretch>
        </p:blipFill>
        <p:spPr>
          <a:xfrm>
            <a:off x="5422605" y="3003846"/>
            <a:ext cx="6104537" cy="3854154"/>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A55DDEB5-55CC-AE42-8EC8-F313D760C5C0}"/>
                  </a:ext>
                </a:extLst>
              </p:cNvPr>
              <p:cNvSpPr txBox="1">
                <a:spLocks/>
              </p:cNvSpPr>
              <p:nvPr/>
            </p:nvSpPr>
            <p:spPr>
              <a:xfrm>
                <a:off x="99236" y="3067640"/>
                <a:ext cx="5684876" cy="379035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Gradient descent exploits information given by derivative of the function to be minimized</a:t>
                </a:r>
              </a:p>
              <a:p>
                <a:r>
                  <a:rPr lang="en-US" dirty="0"/>
                  <a:t>Consider hypothetical loss function that happens to have form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r>
                      <a:rPr lang="en-US" b="0" i="1" smtClean="0">
                        <a:latin typeface="Cambria Math" panose="02040503050406030204" pitchFamily="18" charset="0"/>
                      </a:rPr>
                      <m:t>+1 </m:t>
                    </m:r>
                  </m:oMath>
                </a14:m>
                <a:endParaRPr lang="en-US" dirty="0"/>
              </a:p>
              <a:p>
                <a:r>
                  <a:rPr lang="en-US" dirty="0"/>
                  <a:t>Derivative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r>
                      <a:rPr lang="en-US" b="0" i="1" smtClean="0">
                        <a:latin typeface="Cambria Math" panose="02040503050406030204" pitchFamily="18" charset="0"/>
                      </a:rPr>
                      <m:t>+1 </m:t>
                    </m:r>
                  </m:oMath>
                </a14:m>
                <a:r>
                  <a:rPr lang="en-US" dirty="0"/>
                  <a:t>is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𝑤</m:t>
                    </m:r>
                  </m:oMath>
                </a14:m>
                <a:endParaRPr lang="en-US" dirty="0"/>
              </a:p>
              <a:p>
                <a:r>
                  <a:rPr lang="en-US" dirty="0"/>
                  <a:t>Gradient descent is an iterative optimization technique that uses the derivative to adjust function’s parameters</a:t>
                </a:r>
              </a:p>
              <a:p>
                <a:r>
                  <a:rPr lang="en-US" dirty="0"/>
                  <a:t>Gradient descent multiplies value of derivative by small constant called </a:t>
                </a:r>
                <a:r>
                  <a:rPr lang="en-US" i="1" dirty="0"/>
                  <a:t>learning rate</a:t>
                </a:r>
                <a:r>
                  <a:rPr lang="en-US" dirty="0"/>
                  <a:t> and subtracts that result from the current parameter value</a:t>
                </a:r>
              </a:p>
            </p:txBody>
          </p:sp>
        </mc:Choice>
        <mc:Fallback xmlns="">
          <p:sp>
            <p:nvSpPr>
              <p:cNvPr id="5" name="Content Placeholder 2">
                <a:extLst>
                  <a:ext uri="{FF2B5EF4-FFF2-40B4-BE49-F238E27FC236}">
                    <a16:creationId xmlns:a16="http://schemas.microsoft.com/office/drawing/2014/main" id="{A55DDEB5-55CC-AE42-8EC8-F313D760C5C0}"/>
                  </a:ext>
                </a:extLst>
              </p:cNvPr>
              <p:cNvSpPr txBox="1">
                <a:spLocks noRot="1" noChangeAspect="1" noMove="1" noResize="1" noEditPoints="1" noAdjustHandles="1" noChangeArrowheads="1" noChangeShapeType="1" noTextEdit="1"/>
              </p:cNvSpPr>
              <p:nvPr/>
            </p:nvSpPr>
            <p:spPr>
              <a:xfrm>
                <a:off x="99236" y="3067640"/>
                <a:ext cx="5684876" cy="3790359"/>
              </a:xfrm>
              <a:prstGeom prst="rect">
                <a:avLst/>
              </a:prstGeom>
              <a:blipFill>
                <a:blip r:embed="rId4"/>
                <a:stretch>
                  <a:fillRect l="-1116" t="-3344" r="-2232"/>
                </a:stretch>
              </a:blipFill>
            </p:spPr>
            <p:txBody>
              <a:bodyPr/>
              <a:lstStyle/>
              <a:p>
                <a:r>
                  <a:rPr lang="en-US">
                    <a:noFill/>
                  </a:rPr>
                  <a:t> </a:t>
                </a:r>
              </a:p>
            </p:txBody>
          </p:sp>
        </mc:Fallback>
      </mc:AlternateContent>
    </p:spTree>
    <p:extLst>
      <p:ext uri="{BB962C8B-B14F-4D97-AF65-F5344CB8AC3E}">
        <p14:creationId xmlns:p14="http://schemas.microsoft.com/office/powerpoint/2010/main" val="13257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TotalTime>
  <Words>1407</Words>
  <Application>Microsoft Office PowerPoint</Application>
  <PresentationFormat>Widescreen</PresentationFormat>
  <Paragraphs>166</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Cambria Math</vt:lpstr>
      <vt:lpstr>Office Theme</vt:lpstr>
      <vt:lpstr>CS405/505 Data Mining</vt:lpstr>
      <vt:lpstr> Kernel recap</vt:lpstr>
      <vt:lpstr>Multilayer Perceptrons</vt:lpstr>
      <vt:lpstr>PowerPoint Presentation</vt:lpstr>
      <vt:lpstr>PowerPoint Presentation</vt:lpstr>
      <vt:lpstr>Multilayer perceptrons (MLPs)</vt:lpstr>
      <vt:lpstr>Backpropagation</vt:lpstr>
      <vt:lpstr>Backpropagation</vt:lpstr>
      <vt:lpstr>Backpropagation – loss function &amp; gradient descent</vt:lpstr>
      <vt:lpstr>Backpropagation – loss function &amp; gradient descent </vt:lpstr>
      <vt:lpstr>Using gradient descent to find weights</vt:lpstr>
      <vt:lpstr>Gradient descent to find weights in hidden layer</vt:lpstr>
      <vt:lpstr>Gradient descent to find weights in hidden layer</vt:lpstr>
      <vt:lpstr>Further remarks on backprop/gradient descent/MLP</vt:lpstr>
      <vt:lpstr>Radial basis function (RBF) networks</vt:lpstr>
      <vt:lpstr>Radial basis function (RBF) </vt:lpstr>
      <vt:lpstr>RBF networks</vt:lpstr>
      <vt:lpstr>RBF network dataset example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CS405/505 Data Mining</dc:title>
  <dc:creator>Microsoft Office User</dc:creator>
  <cp:lastModifiedBy>Russell Butler</cp:lastModifiedBy>
  <cp:revision>58</cp:revision>
  <dcterms:created xsi:type="dcterms:W3CDTF">2019-10-19T15:08:53Z</dcterms:created>
  <dcterms:modified xsi:type="dcterms:W3CDTF">2019-10-21T03:46:46Z</dcterms:modified>
</cp:coreProperties>
</file>